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 id="2147483877" r:id="rId2"/>
  </p:sldMasterIdLst>
  <p:sldIdLst>
    <p:sldId id="256" r:id="rId3"/>
    <p:sldId id="267" r:id="rId4"/>
    <p:sldId id="258" r:id="rId5"/>
    <p:sldId id="259" r:id="rId6"/>
    <p:sldId id="260" r:id="rId7"/>
    <p:sldId id="261" r:id="rId8"/>
    <p:sldId id="262" r:id="rId9"/>
    <p:sldId id="263" r:id="rId10"/>
    <p:sldId id="264" r:id="rId11"/>
    <p:sldId id="268" r:id="rId12"/>
    <p:sldId id="269" r:id="rId13"/>
    <p:sldId id="270" r:id="rId14"/>
    <p:sldId id="271" r:id="rId15"/>
    <p:sldId id="265" r:id="rId16"/>
    <p:sldId id="272" r:id="rId17"/>
    <p:sldId id="273" r:id="rId18"/>
    <p:sldId id="274"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hyperlink" Target="https://www.esmo.org/"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ww.esmo.org/"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89D0E7-0377-4BB1-9130-23F8309161B9}"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1E7992D5-8141-4B97-B4E7-61FD9841722F}">
      <dgm:prSet/>
      <dgm:spPr/>
      <dgm:t>
        <a:bodyPr/>
        <a:lstStyle/>
        <a:p>
          <a:r>
            <a:rPr lang="cs-CZ" dirty="0"/>
            <a:t>ESMO akreditační program integrované onkologie a paliativní péče má ve svých požadavcích zakomponovanou  duchovní/pastorační péči. </a:t>
          </a:r>
          <a:endParaRPr lang="en-US" dirty="0"/>
        </a:p>
      </dgm:t>
    </dgm:pt>
    <dgm:pt modelId="{04942709-5240-4C7E-94E4-456E4D5B92FB}" type="parTrans" cxnId="{814ADCEE-53C7-4EAF-98E9-D5F17DF11738}">
      <dgm:prSet/>
      <dgm:spPr/>
      <dgm:t>
        <a:bodyPr/>
        <a:lstStyle/>
        <a:p>
          <a:endParaRPr lang="en-US"/>
        </a:p>
      </dgm:t>
    </dgm:pt>
    <dgm:pt modelId="{AD586D8E-5A03-40BD-B8E2-91C3EC297756}" type="sibTrans" cxnId="{814ADCEE-53C7-4EAF-98E9-D5F17DF11738}">
      <dgm:prSet/>
      <dgm:spPr/>
      <dgm:t>
        <a:bodyPr/>
        <a:lstStyle/>
        <a:p>
          <a:endParaRPr lang="en-US"/>
        </a:p>
      </dgm:t>
    </dgm:pt>
    <dgm:pt modelId="{EB1E89DC-0AD8-4F2C-8DE7-ADC855F236C1}">
      <dgm:prSet/>
      <dgm:spPr/>
      <dgm:t>
        <a:bodyPr/>
        <a:lstStyle/>
        <a:p>
          <a:r>
            <a:rPr lang="cs-CZ"/>
            <a:t>Podobně Směrnice ESMO týkající se paliativní sedace očekávají, že na rozhodování týmů se budou podílet i kaplani. </a:t>
          </a:r>
          <a:endParaRPr lang="en-US"/>
        </a:p>
      </dgm:t>
    </dgm:pt>
    <dgm:pt modelId="{8FB919C1-385E-4666-BF39-425603F0CE10}" type="parTrans" cxnId="{65ED123B-7909-4289-A56F-568B194E2C8A}">
      <dgm:prSet/>
      <dgm:spPr/>
      <dgm:t>
        <a:bodyPr/>
        <a:lstStyle/>
        <a:p>
          <a:endParaRPr lang="en-US"/>
        </a:p>
      </dgm:t>
    </dgm:pt>
    <dgm:pt modelId="{25833F42-3140-4EFB-999D-32219564ED3F}" type="sibTrans" cxnId="{65ED123B-7909-4289-A56F-568B194E2C8A}">
      <dgm:prSet/>
      <dgm:spPr/>
      <dgm:t>
        <a:bodyPr/>
        <a:lstStyle/>
        <a:p>
          <a:endParaRPr lang="en-US"/>
        </a:p>
      </dgm:t>
    </dgm:pt>
    <dgm:pt modelId="{0945595F-10DE-4F24-BD8A-E4032F92B92B}">
      <dgm:prSet/>
      <dgm:spPr/>
      <dgm:t>
        <a:bodyPr/>
        <a:lstStyle/>
        <a:p>
          <a:r>
            <a:rPr lang="cs-CZ"/>
            <a:t>ESMO </a:t>
          </a:r>
          <a:endParaRPr lang="en-US"/>
        </a:p>
      </dgm:t>
    </dgm:pt>
    <dgm:pt modelId="{EBF396DD-93E8-46EB-BB9F-A594E79D73E9}" type="parTrans" cxnId="{463DC47A-41B6-414E-B30D-49D7EFCF829F}">
      <dgm:prSet/>
      <dgm:spPr/>
      <dgm:t>
        <a:bodyPr/>
        <a:lstStyle/>
        <a:p>
          <a:endParaRPr lang="en-US"/>
        </a:p>
      </dgm:t>
    </dgm:pt>
    <dgm:pt modelId="{EA799E13-D6EA-4526-864D-F6EB411F4742}" type="sibTrans" cxnId="{463DC47A-41B6-414E-B30D-49D7EFCF829F}">
      <dgm:prSet/>
      <dgm:spPr/>
      <dgm:t>
        <a:bodyPr/>
        <a:lstStyle/>
        <a:p>
          <a:endParaRPr lang="en-US"/>
        </a:p>
      </dgm:t>
    </dgm:pt>
    <dgm:pt modelId="{098560F2-C3F2-48E7-A01F-C455770A6C71}">
      <dgm:prSet/>
      <dgm:spPr/>
      <dgm:t>
        <a:bodyPr/>
        <a:lstStyle/>
        <a:p>
          <a:r>
            <a:rPr lang="en-US"/>
            <a:t>EUROPEAN SOCIETY</a:t>
          </a:r>
          <a:r>
            <a:rPr lang="cs-CZ"/>
            <a:t> </a:t>
          </a:r>
          <a:r>
            <a:rPr lang="en-US"/>
            <a:t>FOR MEDICAL ONCOLOGY</a:t>
          </a:r>
        </a:p>
      </dgm:t>
    </dgm:pt>
    <dgm:pt modelId="{D6CF7924-AE81-4ABA-BDC2-3C304F8B5449}" type="parTrans" cxnId="{AF153074-931F-479E-9EE5-AD57E712C53C}">
      <dgm:prSet/>
      <dgm:spPr/>
      <dgm:t>
        <a:bodyPr/>
        <a:lstStyle/>
        <a:p>
          <a:endParaRPr lang="en-US"/>
        </a:p>
      </dgm:t>
    </dgm:pt>
    <dgm:pt modelId="{78F9B905-5383-4BC4-89F8-69C8AB2A094B}" type="sibTrans" cxnId="{AF153074-931F-479E-9EE5-AD57E712C53C}">
      <dgm:prSet/>
      <dgm:spPr/>
      <dgm:t>
        <a:bodyPr/>
        <a:lstStyle/>
        <a:p>
          <a:endParaRPr lang="en-US"/>
        </a:p>
      </dgm:t>
    </dgm:pt>
    <dgm:pt modelId="{1B8B6F76-1CC8-476A-97D0-471BC675F624}">
      <dgm:prSet/>
      <dgm:spPr/>
      <dgm:t>
        <a:bodyPr/>
        <a:lstStyle/>
        <a:p>
          <a:r>
            <a:rPr lang="cs-CZ">
              <a:hlinkClick xmlns:r="http://schemas.openxmlformats.org/officeDocument/2006/relationships" r:id="rId1"/>
            </a:rPr>
            <a:t>https://www.esmo.org/</a:t>
          </a:r>
          <a:r>
            <a:rPr lang="en-US"/>
            <a:t> </a:t>
          </a:r>
        </a:p>
      </dgm:t>
    </dgm:pt>
    <dgm:pt modelId="{FEA42EA0-EEDD-4528-952D-C467CD9790D7}" type="parTrans" cxnId="{3786D730-F3F2-4440-95EF-2C59F423AF7A}">
      <dgm:prSet/>
      <dgm:spPr/>
      <dgm:t>
        <a:bodyPr/>
        <a:lstStyle/>
        <a:p>
          <a:endParaRPr lang="en-US"/>
        </a:p>
      </dgm:t>
    </dgm:pt>
    <dgm:pt modelId="{E7EA44BF-E1C9-4B14-8982-FA5E3D369D29}" type="sibTrans" cxnId="{3786D730-F3F2-4440-95EF-2C59F423AF7A}">
      <dgm:prSet/>
      <dgm:spPr/>
      <dgm:t>
        <a:bodyPr/>
        <a:lstStyle/>
        <a:p>
          <a:endParaRPr lang="en-US"/>
        </a:p>
      </dgm:t>
    </dgm:pt>
    <dgm:pt modelId="{9F5C1BF7-83A9-4AB4-88F5-EF7A31F0DDD4}" type="pres">
      <dgm:prSet presAssocID="{F089D0E7-0377-4BB1-9130-23F8309161B9}" presName="hierChild1" presStyleCnt="0">
        <dgm:presLayoutVars>
          <dgm:chPref val="1"/>
          <dgm:dir/>
          <dgm:animOne val="branch"/>
          <dgm:animLvl val="lvl"/>
          <dgm:resizeHandles/>
        </dgm:presLayoutVars>
      </dgm:prSet>
      <dgm:spPr/>
    </dgm:pt>
    <dgm:pt modelId="{2EEDF71E-0A69-4995-82DD-E0FAA410F696}" type="pres">
      <dgm:prSet presAssocID="{1E7992D5-8141-4B97-B4E7-61FD9841722F}" presName="hierRoot1" presStyleCnt="0"/>
      <dgm:spPr/>
    </dgm:pt>
    <dgm:pt modelId="{1C3538FE-E58C-40EA-A8F9-5E5260418403}" type="pres">
      <dgm:prSet presAssocID="{1E7992D5-8141-4B97-B4E7-61FD9841722F}" presName="composite" presStyleCnt="0"/>
      <dgm:spPr/>
    </dgm:pt>
    <dgm:pt modelId="{527E107B-F128-4833-AC7F-A0A91D01A9DB}" type="pres">
      <dgm:prSet presAssocID="{1E7992D5-8141-4B97-B4E7-61FD9841722F}" presName="background" presStyleLbl="node0" presStyleIdx="0" presStyleCnt="3"/>
      <dgm:spPr/>
    </dgm:pt>
    <dgm:pt modelId="{EB1A3B70-519E-4156-A024-2F1190387E26}" type="pres">
      <dgm:prSet presAssocID="{1E7992D5-8141-4B97-B4E7-61FD9841722F}" presName="text" presStyleLbl="fgAcc0" presStyleIdx="0" presStyleCnt="3">
        <dgm:presLayoutVars>
          <dgm:chPref val="3"/>
        </dgm:presLayoutVars>
      </dgm:prSet>
      <dgm:spPr/>
    </dgm:pt>
    <dgm:pt modelId="{046B0327-45B5-4931-8B8C-8611528423A8}" type="pres">
      <dgm:prSet presAssocID="{1E7992D5-8141-4B97-B4E7-61FD9841722F}" presName="hierChild2" presStyleCnt="0"/>
      <dgm:spPr/>
    </dgm:pt>
    <dgm:pt modelId="{A5D888AC-71D3-4AC6-93A4-3573E0DB010E}" type="pres">
      <dgm:prSet presAssocID="{EB1E89DC-0AD8-4F2C-8DE7-ADC855F236C1}" presName="hierRoot1" presStyleCnt="0"/>
      <dgm:spPr/>
    </dgm:pt>
    <dgm:pt modelId="{BC1531C6-061A-433F-B95D-A0B91BAC7DDE}" type="pres">
      <dgm:prSet presAssocID="{EB1E89DC-0AD8-4F2C-8DE7-ADC855F236C1}" presName="composite" presStyleCnt="0"/>
      <dgm:spPr/>
    </dgm:pt>
    <dgm:pt modelId="{E64E614A-6A7E-43D9-9DCD-8C911EC7B11F}" type="pres">
      <dgm:prSet presAssocID="{EB1E89DC-0AD8-4F2C-8DE7-ADC855F236C1}" presName="background" presStyleLbl="node0" presStyleIdx="1" presStyleCnt="3"/>
      <dgm:spPr/>
    </dgm:pt>
    <dgm:pt modelId="{EFB6F42F-1FA4-4F96-9CB5-412A5FCAC084}" type="pres">
      <dgm:prSet presAssocID="{EB1E89DC-0AD8-4F2C-8DE7-ADC855F236C1}" presName="text" presStyleLbl="fgAcc0" presStyleIdx="1" presStyleCnt="3">
        <dgm:presLayoutVars>
          <dgm:chPref val="3"/>
        </dgm:presLayoutVars>
      </dgm:prSet>
      <dgm:spPr/>
    </dgm:pt>
    <dgm:pt modelId="{934F74F5-6193-4732-ADF8-F080F103BAFD}" type="pres">
      <dgm:prSet presAssocID="{EB1E89DC-0AD8-4F2C-8DE7-ADC855F236C1}" presName="hierChild2" presStyleCnt="0"/>
      <dgm:spPr/>
    </dgm:pt>
    <dgm:pt modelId="{055CD342-EE3B-4B18-A038-714CA4523F09}" type="pres">
      <dgm:prSet presAssocID="{0945595F-10DE-4F24-BD8A-E4032F92B92B}" presName="hierRoot1" presStyleCnt="0"/>
      <dgm:spPr/>
    </dgm:pt>
    <dgm:pt modelId="{CBDB4C8C-7B8C-4533-82F3-DCB292712530}" type="pres">
      <dgm:prSet presAssocID="{0945595F-10DE-4F24-BD8A-E4032F92B92B}" presName="composite" presStyleCnt="0"/>
      <dgm:spPr/>
    </dgm:pt>
    <dgm:pt modelId="{2A75749D-5497-45BA-B49B-ADF5E812926E}" type="pres">
      <dgm:prSet presAssocID="{0945595F-10DE-4F24-BD8A-E4032F92B92B}" presName="background" presStyleLbl="node0" presStyleIdx="2" presStyleCnt="3"/>
      <dgm:spPr/>
    </dgm:pt>
    <dgm:pt modelId="{14D1B34E-9FCE-4643-BD86-556EDD5B52FF}" type="pres">
      <dgm:prSet presAssocID="{0945595F-10DE-4F24-BD8A-E4032F92B92B}" presName="text" presStyleLbl="fgAcc0" presStyleIdx="2" presStyleCnt="3">
        <dgm:presLayoutVars>
          <dgm:chPref val="3"/>
        </dgm:presLayoutVars>
      </dgm:prSet>
      <dgm:spPr/>
    </dgm:pt>
    <dgm:pt modelId="{7C8B126D-6F0B-4728-9F38-3986DFF59DDF}" type="pres">
      <dgm:prSet presAssocID="{0945595F-10DE-4F24-BD8A-E4032F92B92B}" presName="hierChild2" presStyleCnt="0"/>
      <dgm:spPr/>
    </dgm:pt>
    <dgm:pt modelId="{B306F756-E03D-4130-B2CF-8416D7D396BD}" type="pres">
      <dgm:prSet presAssocID="{D6CF7924-AE81-4ABA-BDC2-3C304F8B5449}" presName="Name10" presStyleLbl="parChTrans1D2" presStyleIdx="0" presStyleCnt="2"/>
      <dgm:spPr/>
    </dgm:pt>
    <dgm:pt modelId="{2EC50FAE-33D9-4BAE-8F2B-639165625D18}" type="pres">
      <dgm:prSet presAssocID="{098560F2-C3F2-48E7-A01F-C455770A6C71}" presName="hierRoot2" presStyleCnt="0"/>
      <dgm:spPr/>
    </dgm:pt>
    <dgm:pt modelId="{98E107CE-688F-49E2-8589-992C790AEED0}" type="pres">
      <dgm:prSet presAssocID="{098560F2-C3F2-48E7-A01F-C455770A6C71}" presName="composite2" presStyleCnt="0"/>
      <dgm:spPr/>
    </dgm:pt>
    <dgm:pt modelId="{978B9CC1-773A-4C67-9B22-081EE839BCAF}" type="pres">
      <dgm:prSet presAssocID="{098560F2-C3F2-48E7-A01F-C455770A6C71}" presName="background2" presStyleLbl="node2" presStyleIdx="0" presStyleCnt="2"/>
      <dgm:spPr/>
    </dgm:pt>
    <dgm:pt modelId="{A05C6B7E-A4DD-427B-867C-15D602134651}" type="pres">
      <dgm:prSet presAssocID="{098560F2-C3F2-48E7-A01F-C455770A6C71}" presName="text2" presStyleLbl="fgAcc2" presStyleIdx="0" presStyleCnt="2">
        <dgm:presLayoutVars>
          <dgm:chPref val="3"/>
        </dgm:presLayoutVars>
      </dgm:prSet>
      <dgm:spPr/>
    </dgm:pt>
    <dgm:pt modelId="{374675CA-DBC1-4371-A3AC-1CC6EF4D6C36}" type="pres">
      <dgm:prSet presAssocID="{098560F2-C3F2-48E7-A01F-C455770A6C71}" presName="hierChild3" presStyleCnt="0"/>
      <dgm:spPr/>
    </dgm:pt>
    <dgm:pt modelId="{6A9F5B38-AB48-4A96-AA15-E35BCD52F56D}" type="pres">
      <dgm:prSet presAssocID="{FEA42EA0-EEDD-4528-952D-C467CD9790D7}" presName="Name10" presStyleLbl="parChTrans1D2" presStyleIdx="1" presStyleCnt="2"/>
      <dgm:spPr/>
    </dgm:pt>
    <dgm:pt modelId="{C3994592-9E6C-41CE-A93E-903A56B46EAD}" type="pres">
      <dgm:prSet presAssocID="{1B8B6F76-1CC8-476A-97D0-471BC675F624}" presName="hierRoot2" presStyleCnt="0"/>
      <dgm:spPr/>
    </dgm:pt>
    <dgm:pt modelId="{5ACE79A9-ABD2-4D22-A76E-B90C71D08577}" type="pres">
      <dgm:prSet presAssocID="{1B8B6F76-1CC8-476A-97D0-471BC675F624}" presName="composite2" presStyleCnt="0"/>
      <dgm:spPr/>
    </dgm:pt>
    <dgm:pt modelId="{2EA3E822-EDE5-4EA3-B9F1-6CC94CC61E88}" type="pres">
      <dgm:prSet presAssocID="{1B8B6F76-1CC8-476A-97D0-471BC675F624}" presName="background2" presStyleLbl="node2" presStyleIdx="1" presStyleCnt="2"/>
      <dgm:spPr/>
    </dgm:pt>
    <dgm:pt modelId="{8A73D87D-A39D-4778-8A13-46A093DD588F}" type="pres">
      <dgm:prSet presAssocID="{1B8B6F76-1CC8-476A-97D0-471BC675F624}" presName="text2" presStyleLbl="fgAcc2" presStyleIdx="1" presStyleCnt="2">
        <dgm:presLayoutVars>
          <dgm:chPref val="3"/>
        </dgm:presLayoutVars>
      </dgm:prSet>
      <dgm:spPr/>
    </dgm:pt>
    <dgm:pt modelId="{7BF390A3-AFDA-416B-B969-4252ABCC86DE}" type="pres">
      <dgm:prSet presAssocID="{1B8B6F76-1CC8-476A-97D0-471BC675F624}" presName="hierChild3" presStyleCnt="0"/>
      <dgm:spPr/>
    </dgm:pt>
  </dgm:ptLst>
  <dgm:cxnLst>
    <dgm:cxn modelId="{7DFB520E-8A7F-48A0-A11C-ED9150E99C0C}" type="presOf" srcId="{F089D0E7-0377-4BB1-9130-23F8309161B9}" destId="{9F5C1BF7-83A9-4AB4-88F5-EF7A31F0DDD4}" srcOrd="0" destOrd="0" presId="urn:microsoft.com/office/officeart/2005/8/layout/hierarchy1"/>
    <dgm:cxn modelId="{3786D730-F3F2-4440-95EF-2C59F423AF7A}" srcId="{0945595F-10DE-4F24-BD8A-E4032F92B92B}" destId="{1B8B6F76-1CC8-476A-97D0-471BC675F624}" srcOrd="1" destOrd="0" parTransId="{FEA42EA0-EEDD-4528-952D-C467CD9790D7}" sibTransId="{E7EA44BF-E1C9-4B14-8982-FA5E3D369D29}"/>
    <dgm:cxn modelId="{65ED123B-7909-4289-A56F-568B194E2C8A}" srcId="{F089D0E7-0377-4BB1-9130-23F8309161B9}" destId="{EB1E89DC-0AD8-4F2C-8DE7-ADC855F236C1}" srcOrd="1" destOrd="0" parTransId="{8FB919C1-385E-4666-BF39-425603F0CE10}" sibTransId="{25833F42-3140-4EFB-999D-32219564ED3F}"/>
    <dgm:cxn modelId="{137B7240-F2A2-43E1-A8D5-6E5A405327C7}" type="presOf" srcId="{1E7992D5-8141-4B97-B4E7-61FD9841722F}" destId="{EB1A3B70-519E-4156-A024-2F1190387E26}" srcOrd="0" destOrd="0" presId="urn:microsoft.com/office/officeart/2005/8/layout/hierarchy1"/>
    <dgm:cxn modelId="{AF10E244-4D27-4E1B-8A41-003834769EB0}" type="presOf" srcId="{098560F2-C3F2-48E7-A01F-C455770A6C71}" destId="{A05C6B7E-A4DD-427B-867C-15D602134651}" srcOrd="0" destOrd="0" presId="urn:microsoft.com/office/officeart/2005/8/layout/hierarchy1"/>
    <dgm:cxn modelId="{AF153074-931F-479E-9EE5-AD57E712C53C}" srcId="{0945595F-10DE-4F24-BD8A-E4032F92B92B}" destId="{098560F2-C3F2-48E7-A01F-C455770A6C71}" srcOrd="0" destOrd="0" parTransId="{D6CF7924-AE81-4ABA-BDC2-3C304F8B5449}" sibTransId="{78F9B905-5383-4BC4-89F8-69C8AB2A094B}"/>
    <dgm:cxn modelId="{463DC47A-41B6-414E-B30D-49D7EFCF829F}" srcId="{F089D0E7-0377-4BB1-9130-23F8309161B9}" destId="{0945595F-10DE-4F24-BD8A-E4032F92B92B}" srcOrd="2" destOrd="0" parTransId="{EBF396DD-93E8-46EB-BB9F-A594E79D73E9}" sibTransId="{EA799E13-D6EA-4526-864D-F6EB411F4742}"/>
    <dgm:cxn modelId="{D7D35D83-4EA0-4A99-A81E-1DD2F4318E18}" type="presOf" srcId="{0945595F-10DE-4F24-BD8A-E4032F92B92B}" destId="{14D1B34E-9FCE-4643-BD86-556EDD5B52FF}" srcOrd="0" destOrd="0" presId="urn:microsoft.com/office/officeart/2005/8/layout/hierarchy1"/>
    <dgm:cxn modelId="{BF270893-F2D6-43FA-B0DE-48D7E9A1A361}" type="presOf" srcId="{D6CF7924-AE81-4ABA-BDC2-3C304F8B5449}" destId="{B306F756-E03D-4130-B2CF-8416D7D396BD}" srcOrd="0" destOrd="0" presId="urn:microsoft.com/office/officeart/2005/8/layout/hierarchy1"/>
    <dgm:cxn modelId="{784C42BD-9264-4245-9B66-913557B59856}" type="presOf" srcId="{1B8B6F76-1CC8-476A-97D0-471BC675F624}" destId="{8A73D87D-A39D-4778-8A13-46A093DD588F}" srcOrd="0" destOrd="0" presId="urn:microsoft.com/office/officeart/2005/8/layout/hierarchy1"/>
    <dgm:cxn modelId="{0FB96AD2-83C3-432B-89E1-6D5C9664D108}" type="presOf" srcId="{FEA42EA0-EEDD-4528-952D-C467CD9790D7}" destId="{6A9F5B38-AB48-4A96-AA15-E35BCD52F56D}" srcOrd="0" destOrd="0" presId="urn:microsoft.com/office/officeart/2005/8/layout/hierarchy1"/>
    <dgm:cxn modelId="{814ADCEE-53C7-4EAF-98E9-D5F17DF11738}" srcId="{F089D0E7-0377-4BB1-9130-23F8309161B9}" destId="{1E7992D5-8141-4B97-B4E7-61FD9841722F}" srcOrd="0" destOrd="0" parTransId="{04942709-5240-4C7E-94E4-456E4D5B92FB}" sibTransId="{AD586D8E-5A03-40BD-B8E2-91C3EC297756}"/>
    <dgm:cxn modelId="{FDEB97F8-DBB9-493B-A076-9DCE6458B215}" type="presOf" srcId="{EB1E89DC-0AD8-4F2C-8DE7-ADC855F236C1}" destId="{EFB6F42F-1FA4-4F96-9CB5-412A5FCAC084}" srcOrd="0" destOrd="0" presId="urn:microsoft.com/office/officeart/2005/8/layout/hierarchy1"/>
    <dgm:cxn modelId="{C3FC4688-6CA8-4074-8358-BB1FC2F138CD}" type="presParOf" srcId="{9F5C1BF7-83A9-4AB4-88F5-EF7A31F0DDD4}" destId="{2EEDF71E-0A69-4995-82DD-E0FAA410F696}" srcOrd="0" destOrd="0" presId="urn:microsoft.com/office/officeart/2005/8/layout/hierarchy1"/>
    <dgm:cxn modelId="{5E076DB9-6E2C-4826-9379-0E5A5449751A}" type="presParOf" srcId="{2EEDF71E-0A69-4995-82DD-E0FAA410F696}" destId="{1C3538FE-E58C-40EA-A8F9-5E5260418403}" srcOrd="0" destOrd="0" presId="urn:microsoft.com/office/officeart/2005/8/layout/hierarchy1"/>
    <dgm:cxn modelId="{C08AA423-A664-412C-AE72-EBD4B2EB6F31}" type="presParOf" srcId="{1C3538FE-E58C-40EA-A8F9-5E5260418403}" destId="{527E107B-F128-4833-AC7F-A0A91D01A9DB}" srcOrd="0" destOrd="0" presId="urn:microsoft.com/office/officeart/2005/8/layout/hierarchy1"/>
    <dgm:cxn modelId="{525EA28E-56CC-41C2-AB4C-1B6A1CF19BCE}" type="presParOf" srcId="{1C3538FE-E58C-40EA-A8F9-5E5260418403}" destId="{EB1A3B70-519E-4156-A024-2F1190387E26}" srcOrd="1" destOrd="0" presId="urn:microsoft.com/office/officeart/2005/8/layout/hierarchy1"/>
    <dgm:cxn modelId="{2E46EDEA-F344-4B9F-97E0-02BD3851377C}" type="presParOf" srcId="{2EEDF71E-0A69-4995-82DD-E0FAA410F696}" destId="{046B0327-45B5-4931-8B8C-8611528423A8}" srcOrd="1" destOrd="0" presId="urn:microsoft.com/office/officeart/2005/8/layout/hierarchy1"/>
    <dgm:cxn modelId="{83C9B771-487B-497E-8618-92ED86CB4269}" type="presParOf" srcId="{9F5C1BF7-83A9-4AB4-88F5-EF7A31F0DDD4}" destId="{A5D888AC-71D3-4AC6-93A4-3573E0DB010E}" srcOrd="1" destOrd="0" presId="urn:microsoft.com/office/officeart/2005/8/layout/hierarchy1"/>
    <dgm:cxn modelId="{2B70B13F-E1D8-4244-915A-60646879FA16}" type="presParOf" srcId="{A5D888AC-71D3-4AC6-93A4-3573E0DB010E}" destId="{BC1531C6-061A-433F-B95D-A0B91BAC7DDE}" srcOrd="0" destOrd="0" presId="urn:microsoft.com/office/officeart/2005/8/layout/hierarchy1"/>
    <dgm:cxn modelId="{74B92D5B-2EB8-4B36-AE62-52411F6144E6}" type="presParOf" srcId="{BC1531C6-061A-433F-B95D-A0B91BAC7DDE}" destId="{E64E614A-6A7E-43D9-9DCD-8C911EC7B11F}" srcOrd="0" destOrd="0" presId="urn:microsoft.com/office/officeart/2005/8/layout/hierarchy1"/>
    <dgm:cxn modelId="{3FFB05E8-A99F-405B-8A29-D5C3A5D3B884}" type="presParOf" srcId="{BC1531C6-061A-433F-B95D-A0B91BAC7DDE}" destId="{EFB6F42F-1FA4-4F96-9CB5-412A5FCAC084}" srcOrd="1" destOrd="0" presId="urn:microsoft.com/office/officeart/2005/8/layout/hierarchy1"/>
    <dgm:cxn modelId="{9A2C14D0-A248-4C9E-ABF8-E3576578768D}" type="presParOf" srcId="{A5D888AC-71D3-4AC6-93A4-3573E0DB010E}" destId="{934F74F5-6193-4732-ADF8-F080F103BAFD}" srcOrd="1" destOrd="0" presId="urn:microsoft.com/office/officeart/2005/8/layout/hierarchy1"/>
    <dgm:cxn modelId="{6A8D8D68-4F34-4F97-8792-97C02B8D9381}" type="presParOf" srcId="{9F5C1BF7-83A9-4AB4-88F5-EF7A31F0DDD4}" destId="{055CD342-EE3B-4B18-A038-714CA4523F09}" srcOrd="2" destOrd="0" presId="urn:microsoft.com/office/officeart/2005/8/layout/hierarchy1"/>
    <dgm:cxn modelId="{64EB33C0-9C13-4324-94CF-65A31F66724F}" type="presParOf" srcId="{055CD342-EE3B-4B18-A038-714CA4523F09}" destId="{CBDB4C8C-7B8C-4533-82F3-DCB292712530}" srcOrd="0" destOrd="0" presId="urn:microsoft.com/office/officeart/2005/8/layout/hierarchy1"/>
    <dgm:cxn modelId="{61085C4A-00A1-4E42-84CD-BEE254D649A3}" type="presParOf" srcId="{CBDB4C8C-7B8C-4533-82F3-DCB292712530}" destId="{2A75749D-5497-45BA-B49B-ADF5E812926E}" srcOrd="0" destOrd="0" presId="urn:microsoft.com/office/officeart/2005/8/layout/hierarchy1"/>
    <dgm:cxn modelId="{D4E513EF-16FE-4D76-B452-41D20EED6400}" type="presParOf" srcId="{CBDB4C8C-7B8C-4533-82F3-DCB292712530}" destId="{14D1B34E-9FCE-4643-BD86-556EDD5B52FF}" srcOrd="1" destOrd="0" presId="urn:microsoft.com/office/officeart/2005/8/layout/hierarchy1"/>
    <dgm:cxn modelId="{70FCF618-6E51-438E-A4E8-33D1A45D592D}" type="presParOf" srcId="{055CD342-EE3B-4B18-A038-714CA4523F09}" destId="{7C8B126D-6F0B-4728-9F38-3986DFF59DDF}" srcOrd="1" destOrd="0" presId="urn:microsoft.com/office/officeart/2005/8/layout/hierarchy1"/>
    <dgm:cxn modelId="{DB81418E-A803-490F-AEBA-9B03BEC18A0D}" type="presParOf" srcId="{7C8B126D-6F0B-4728-9F38-3986DFF59DDF}" destId="{B306F756-E03D-4130-B2CF-8416D7D396BD}" srcOrd="0" destOrd="0" presId="urn:microsoft.com/office/officeart/2005/8/layout/hierarchy1"/>
    <dgm:cxn modelId="{46144D4A-2076-4830-B0DF-C50DE6A93094}" type="presParOf" srcId="{7C8B126D-6F0B-4728-9F38-3986DFF59DDF}" destId="{2EC50FAE-33D9-4BAE-8F2B-639165625D18}" srcOrd="1" destOrd="0" presId="urn:microsoft.com/office/officeart/2005/8/layout/hierarchy1"/>
    <dgm:cxn modelId="{9E87B40F-381C-4386-B9FC-AB137AAD6D8A}" type="presParOf" srcId="{2EC50FAE-33D9-4BAE-8F2B-639165625D18}" destId="{98E107CE-688F-49E2-8589-992C790AEED0}" srcOrd="0" destOrd="0" presId="urn:microsoft.com/office/officeart/2005/8/layout/hierarchy1"/>
    <dgm:cxn modelId="{F5B7CAE3-FB22-45C3-8E01-57FB2F4ABA2B}" type="presParOf" srcId="{98E107CE-688F-49E2-8589-992C790AEED0}" destId="{978B9CC1-773A-4C67-9B22-081EE839BCAF}" srcOrd="0" destOrd="0" presId="urn:microsoft.com/office/officeart/2005/8/layout/hierarchy1"/>
    <dgm:cxn modelId="{653310C1-CA4C-455D-A394-98A1D80FD23B}" type="presParOf" srcId="{98E107CE-688F-49E2-8589-992C790AEED0}" destId="{A05C6B7E-A4DD-427B-867C-15D602134651}" srcOrd="1" destOrd="0" presId="urn:microsoft.com/office/officeart/2005/8/layout/hierarchy1"/>
    <dgm:cxn modelId="{1E3F278D-2233-4B06-B19E-AEA0AB439C4C}" type="presParOf" srcId="{2EC50FAE-33D9-4BAE-8F2B-639165625D18}" destId="{374675CA-DBC1-4371-A3AC-1CC6EF4D6C36}" srcOrd="1" destOrd="0" presId="urn:microsoft.com/office/officeart/2005/8/layout/hierarchy1"/>
    <dgm:cxn modelId="{FFEE5DA2-1770-4DCA-8A97-D7C0C6840395}" type="presParOf" srcId="{7C8B126D-6F0B-4728-9F38-3986DFF59DDF}" destId="{6A9F5B38-AB48-4A96-AA15-E35BCD52F56D}" srcOrd="2" destOrd="0" presId="urn:microsoft.com/office/officeart/2005/8/layout/hierarchy1"/>
    <dgm:cxn modelId="{E9A1DD1F-4C5A-41F2-AE75-7249789001E9}" type="presParOf" srcId="{7C8B126D-6F0B-4728-9F38-3986DFF59DDF}" destId="{C3994592-9E6C-41CE-A93E-903A56B46EAD}" srcOrd="3" destOrd="0" presId="urn:microsoft.com/office/officeart/2005/8/layout/hierarchy1"/>
    <dgm:cxn modelId="{CEEF64C9-A576-469D-B495-6CEDF62D0D3F}" type="presParOf" srcId="{C3994592-9E6C-41CE-A93E-903A56B46EAD}" destId="{5ACE79A9-ABD2-4D22-A76E-B90C71D08577}" srcOrd="0" destOrd="0" presId="urn:microsoft.com/office/officeart/2005/8/layout/hierarchy1"/>
    <dgm:cxn modelId="{365E216D-5135-4507-818A-C022215805B0}" type="presParOf" srcId="{5ACE79A9-ABD2-4D22-A76E-B90C71D08577}" destId="{2EA3E822-EDE5-4EA3-B9F1-6CC94CC61E88}" srcOrd="0" destOrd="0" presId="urn:microsoft.com/office/officeart/2005/8/layout/hierarchy1"/>
    <dgm:cxn modelId="{D9BFEB7C-A937-40BE-80B1-C2398164D4C9}" type="presParOf" srcId="{5ACE79A9-ABD2-4D22-A76E-B90C71D08577}" destId="{8A73D87D-A39D-4778-8A13-46A093DD588F}" srcOrd="1" destOrd="0" presId="urn:microsoft.com/office/officeart/2005/8/layout/hierarchy1"/>
    <dgm:cxn modelId="{101192A5-8022-4210-9714-950C3C78F1E2}" type="presParOf" srcId="{C3994592-9E6C-41CE-A93E-903A56B46EAD}" destId="{7BF390A3-AFDA-416B-B969-4252ABCC86D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9F5B38-AB48-4A96-AA15-E35BCD52F56D}">
      <dsp:nvSpPr>
        <dsp:cNvPr id="0" name=""/>
        <dsp:cNvSpPr/>
      </dsp:nvSpPr>
      <dsp:spPr>
        <a:xfrm>
          <a:off x="7430493" y="1675599"/>
          <a:ext cx="1541911" cy="733809"/>
        </a:xfrm>
        <a:custGeom>
          <a:avLst/>
          <a:gdLst/>
          <a:ahLst/>
          <a:cxnLst/>
          <a:rect l="0" t="0" r="0" b="0"/>
          <a:pathLst>
            <a:path>
              <a:moveTo>
                <a:pt x="0" y="0"/>
              </a:moveTo>
              <a:lnTo>
                <a:pt x="0" y="500069"/>
              </a:lnTo>
              <a:lnTo>
                <a:pt x="1541911" y="500069"/>
              </a:lnTo>
              <a:lnTo>
                <a:pt x="1541911" y="73380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06F756-E03D-4130-B2CF-8416D7D396BD}">
      <dsp:nvSpPr>
        <dsp:cNvPr id="0" name=""/>
        <dsp:cNvSpPr/>
      </dsp:nvSpPr>
      <dsp:spPr>
        <a:xfrm>
          <a:off x="5888581" y="1675599"/>
          <a:ext cx="1541911" cy="733809"/>
        </a:xfrm>
        <a:custGeom>
          <a:avLst/>
          <a:gdLst/>
          <a:ahLst/>
          <a:cxnLst/>
          <a:rect l="0" t="0" r="0" b="0"/>
          <a:pathLst>
            <a:path>
              <a:moveTo>
                <a:pt x="1541911" y="0"/>
              </a:moveTo>
              <a:lnTo>
                <a:pt x="1541911" y="500069"/>
              </a:lnTo>
              <a:lnTo>
                <a:pt x="0" y="500069"/>
              </a:lnTo>
              <a:lnTo>
                <a:pt x="0" y="73380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7E107B-F128-4833-AC7F-A0A91D01A9DB}">
      <dsp:nvSpPr>
        <dsp:cNvPr id="0" name=""/>
        <dsp:cNvSpPr/>
      </dsp:nvSpPr>
      <dsp:spPr>
        <a:xfrm>
          <a:off x="1283" y="73412"/>
          <a:ext cx="2523127" cy="16021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1A3B70-519E-4156-A024-2F1190387E26}">
      <dsp:nvSpPr>
        <dsp:cNvPr id="0" name=""/>
        <dsp:cNvSpPr/>
      </dsp:nvSpPr>
      <dsp:spPr>
        <a:xfrm>
          <a:off x="281631" y="339743"/>
          <a:ext cx="2523127" cy="160218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cs-CZ" sz="1600" kern="1200" dirty="0"/>
            <a:t>ESMO akreditační program integrované onkologie a paliativní péče má ve svých požadavcích zakomponovanou  duchovní/pastorační péči. </a:t>
          </a:r>
          <a:endParaRPr lang="en-US" sz="1600" kern="1200" dirty="0"/>
        </a:p>
      </dsp:txBody>
      <dsp:txXfrm>
        <a:off x="328557" y="386669"/>
        <a:ext cx="2429275" cy="1508334"/>
      </dsp:txXfrm>
    </dsp:sp>
    <dsp:sp modelId="{E64E614A-6A7E-43D9-9DCD-8C911EC7B11F}">
      <dsp:nvSpPr>
        <dsp:cNvPr id="0" name=""/>
        <dsp:cNvSpPr/>
      </dsp:nvSpPr>
      <dsp:spPr>
        <a:xfrm>
          <a:off x="3085106" y="73412"/>
          <a:ext cx="2523127" cy="16021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B6F42F-1FA4-4F96-9CB5-412A5FCAC084}">
      <dsp:nvSpPr>
        <dsp:cNvPr id="0" name=""/>
        <dsp:cNvSpPr/>
      </dsp:nvSpPr>
      <dsp:spPr>
        <a:xfrm>
          <a:off x="3365454" y="339743"/>
          <a:ext cx="2523127" cy="160218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cs-CZ" sz="1600" kern="1200"/>
            <a:t>Podobně Směrnice ESMO týkající se paliativní sedace očekávají, že na rozhodování týmů se budou podílet i kaplani. </a:t>
          </a:r>
          <a:endParaRPr lang="en-US" sz="1600" kern="1200"/>
        </a:p>
      </dsp:txBody>
      <dsp:txXfrm>
        <a:off x="3412380" y="386669"/>
        <a:ext cx="2429275" cy="1508334"/>
      </dsp:txXfrm>
    </dsp:sp>
    <dsp:sp modelId="{2A75749D-5497-45BA-B49B-ADF5E812926E}">
      <dsp:nvSpPr>
        <dsp:cNvPr id="0" name=""/>
        <dsp:cNvSpPr/>
      </dsp:nvSpPr>
      <dsp:spPr>
        <a:xfrm>
          <a:off x="6168929" y="73412"/>
          <a:ext cx="2523127" cy="16021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D1B34E-9FCE-4643-BD86-556EDD5B52FF}">
      <dsp:nvSpPr>
        <dsp:cNvPr id="0" name=""/>
        <dsp:cNvSpPr/>
      </dsp:nvSpPr>
      <dsp:spPr>
        <a:xfrm>
          <a:off x="6449277" y="339743"/>
          <a:ext cx="2523127" cy="160218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cs-CZ" sz="1600" kern="1200"/>
            <a:t>ESMO </a:t>
          </a:r>
          <a:endParaRPr lang="en-US" sz="1600" kern="1200"/>
        </a:p>
      </dsp:txBody>
      <dsp:txXfrm>
        <a:off x="6496203" y="386669"/>
        <a:ext cx="2429275" cy="1508334"/>
      </dsp:txXfrm>
    </dsp:sp>
    <dsp:sp modelId="{978B9CC1-773A-4C67-9B22-081EE839BCAF}">
      <dsp:nvSpPr>
        <dsp:cNvPr id="0" name=""/>
        <dsp:cNvSpPr/>
      </dsp:nvSpPr>
      <dsp:spPr>
        <a:xfrm>
          <a:off x="4627018" y="2409408"/>
          <a:ext cx="2523127" cy="16021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5C6B7E-A4DD-427B-867C-15D602134651}">
      <dsp:nvSpPr>
        <dsp:cNvPr id="0" name=""/>
        <dsp:cNvSpPr/>
      </dsp:nvSpPr>
      <dsp:spPr>
        <a:xfrm>
          <a:off x="4907365" y="2675738"/>
          <a:ext cx="2523127" cy="1602186"/>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EUROPEAN SOCIETY</a:t>
          </a:r>
          <a:r>
            <a:rPr lang="cs-CZ" sz="1600" kern="1200"/>
            <a:t> </a:t>
          </a:r>
          <a:r>
            <a:rPr lang="en-US" sz="1600" kern="1200"/>
            <a:t>FOR MEDICAL ONCOLOGY</a:t>
          </a:r>
        </a:p>
      </dsp:txBody>
      <dsp:txXfrm>
        <a:off x="4954291" y="2722664"/>
        <a:ext cx="2429275" cy="1508334"/>
      </dsp:txXfrm>
    </dsp:sp>
    <dsp:sp modelId="{2EA3E822-EDE5-4EA3-B9F1-6CC94CC61E88}">
      <dsp:nvSpPr>
        <dsp:cNvPr id="0" name=""/>
        <dsp:cNvSpPr/>
      </dsp:nvSpPr>
      <dsp:spPr>
        <a:xfrm>
          <a:off x="7710840" y="2409408"/>
          <a:ext cx="2523127" cy="16021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73D87D-A39D-4778-8A13-46A093DD588F}">
      <dsp:nvSpPr>
        <dsp:cNvPr id="0" name=""/>
        <dsp:cNvSpPr/>
      </dsp:nvSpPr>
      <dsp:spPr>
        <a:xfrm>
          <a:off x="7991188" y="2675738"/>
          <a:ext cx="2523127" cy="1602186"/>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cs-CZ" sz="1600" kern="1200">
              <a:hlinkClick xmlns:r="http://schemas.openxmlformats.org/officeDocument/2006/relationships" r:id="rId1"/>
            </a:rPr>
            <a:t>https://www.esmo.org/</a:t>
          </a:r>
          <a:r>
            <a:rPr lang="en-US" sz="1600" kern="1200"/>
            <a:t> </a:t>
          </a:r>
        </a:p>
      </dsp:txBody>
      <dsp:txXfrm>
        <a:off x="8038114" y="2722664"/>
        <a:ext cx="2429275" cy="150833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843518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796165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4054953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2345367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C418F80-10EA-48CC-903E-0C1A6C629D36}"/>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E2303674-AEBE-4C9C-9C78-AD324E55F5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E4EC4765-E445-40BF-8811-4F8E89FBAE08}"/>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Zástupný symbol pro zápatí 4">
            <a:extLst>
              <a:ext uri="{FF2B5EF4-FFF2-40B4-BE49-F238E27FC236}">
                <a16:creationId xmlns:a16="http://schemas.microsoft.com/office/drawing/2014/main" id="{8726E851-24EE-4AB4-BADD-6CA057BC1B7D}"/>
              </a:ext>
            </a:extLst>
          </p:cNvPr>
          <p:cNvSpPr>
            <a:spLocks noGrp="1"/>
          </p:cNvSpPr>
          <p:nvPr>
            <p:ph type="ftr" sz="quarter" idx="11"/>
          </p:nvPr>
        </p:nvSpPr>
        <p:spPr/>
        <p:txBody>
          <a:bodyPr/>
          <a:lstStyle/>
          <a:p>
            <a:endParaRPr lang="en-US"/>
          </a:p>
        </p:txBody>
      </p:sp>
      <p:sp>
        <p:nvSpPr>
          <p:cNvPr id="6" name="Zástupný symbol pro číslo snímku 5">
            <a:extLst>
              <a:ext uri="{FF2B5EF4-FFF2-40B4-BE49-F238E27FC236}">
                <a16:creationId xmlns:a16="http://schemas.microsoft.com/office/drawing/2014/main" id="{8D467CED-C563-4913-863A-93D6CA77A0A8}"/>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41928415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BDCCBDB-E9BF-4197-9AD6-6BFFEEEF6487}"/>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B8B07176-E4F4-4BB0-9CAF-A1BD66370502}"/>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3B23B60A-6F52-42FB-AC90-29B50A744A29}"/>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Zástupný symbol pro zápatí 4">
            <a:extLst>
              <a:ext uri="{FF2B5EF4-FFF2-40B4-BE49-F238E27FC236}">
                <a16:creationId xmlns:a16="http://schemas.microsoft.com/office/drawing/2014/main" id="{8BAB6F90-36A6-4F73-967A-A1D6B90FAD1E}"/>
              </a:ext>
            </a:extLst>
          </p:cNvPr>
          <p:cNvSpPr>
            <a:spLocks noGrp="1"/>
          </p:cNvSpPr>
          <p:nvPr>
            <p:ph type="ftr" sz="quarter" idx="11"/>
          </p:nvPr>
        </p:nvSpPr>
        <p:spPr/>
        <p:txBody>
          <a:bodyPr/>
          <a:lstStyle/>
          <a:p>
            <a:endParaRPr lang="en-US"/>
          </a:p>
        </p:txBody>
      </p:sp>
      <p:sp>
        <p:nvSpPr>
          <p:cNvPr id="6" name="Zástupný symbol pro číslo snímku 5">
            <a:extLst>
              <a:ext uri="{FF2B5EF4-FFF2-40B4-BE49-F238E27FC236}">
                <a16:creationId xmlns:a16="http://schemas.microsoft.com/office/drawing/2014/main" id="{15FB4025-2AAB-4E3B-9D9C-6A871B86D86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3795112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827CBDF-C8EE-4B03-BB0C-39A8369E4F29}"/>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B2CFBF75-172A-4E88-9BDA-03FEF5B638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DF9A2CF0-2C26-4322-9E75-A6755E200239}"/>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Zástupný symbol pro zápatí 4">
            <a:extLst>
              <a:ext uri="{FF2B5EF4-FFF2-40B4-BE49-F238E27FC236}">
                <a16:creationId xmlns:a16="http://schemas.microsoft.com/office/drawing/2014/main" id="{C79EDE06-D50F-49F4-B361-EA3461ED8CEE}"/>
              </a:ext>
            </a:extLst>
          </p:cNvPr>
          <p:cNvSpPr>
            <a:spLocks noGrp="1"/>
          </p:cNvSpPr>
          <p:nvPr>
            <p:ph type="ftr" sz="quarter" idx="11"/>
          </p:nvPr>
        </p:nvSpPr>
        <p:spPr/>
        <p:txBody>
          <a:bodyPr/>
          <a:lstStyle/>
          <a:p>
            <a:endParaRPr lang="en-US"/>
          </a:p>
        </p:txBody>
      </p:sp>
      <p:sp>
        <p:nvSpPr>
          <p:cNvPr id="6" name="Zástupný symbol pro číslo snímku 5">
            <a:extLst>
              <a:ext uri="{FF2B5EF4-FFF2-40B4-BE49-F238E27FC236}">
                <a16:creationId xmlns:a16="http://schemas.microsoft.com/office/drawing/2014/main" id="{60E67C81-B5CF-46AA-A22F-FD05584E45D0}"/>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4071799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CC40B6B-D369-4B21-993A-21C0B725CAD6}"/>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AAD0645E-468E-4D89-BD13-E23B65306A9B}"/>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4AA7E7D9-67CC-4121-B431-CA6E82264AA3}"/>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0EF9D9C4-B48F-4F77-AEBF-4698F7918036}"/>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6" name="Zástupný symbol pro zápatí 5">
            <a:extLst>
              <a:ext uri="{FF2B5EF4-FFF2-40B4-BE49-F238E27FC236}">
                <a16:creationId xmlns:a16="http://schemas.microsoft.com/office/drawing/2014/main" id="{1ED9C81B-F6B8-4485-B7A8-BD93A68C5D7F}"/>
              </a:ext>
            </a:extLst>
          </p:cNvPr>
          <p:cNvSpPr>
            <a:spLocks noGrp="1"/>
          </p:cNvSpPr>
          <p:nvPr>
            <p:ph type="ftr" sz="quarter" idx="11"/>
          </p:nvPr>
        </p:nvSpPr>
        <p:spPr/>
        <p:txBody>
          <a:bodyPr/>
          <a:lstStyle/>
          <a:p>
            <a:endParaRPr lang="en-US"/>
          </a:p>
        </p:txBody>
      </p:sp>
      <p:sp>
        <p:nvSpPr>
          <p:cNvPr id="7" name="Zástupný symbol pro číslo snímku 6">
            <a:extLst>
              <a:ext uri="{FF2B5EF4-FFF2-40B4-BE49-F238E27FC236}">
                <a16:creationId xmlns:a16="http://schemas.microsoft.com/office/drawing/2014/main" id="{A21E65C7-46E3-4ED0-8BD0-24F0F93F10AE}"/>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903882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6B903FE-9A66-4A6F-97EC-8FD283B4BB2C}"/>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736F5777-CC2B-4938-B08D-7BB475DF9B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263C3C5B-75EA-4E1C-9C9B-6E3559355FCB}"/>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8FE534A3-8521-4DAB-AF49-0C12596DF7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312605A2-E067-4C72-B61A-9BF342156881}"/>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E201FF2F-1398-427F-BDBF-2C234D007131}"/>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8" name="Zástupný symbol pro zápatí 7">
            <a:extLst>
              <a:ext uri="{FF2B5EF4-FFF2-40B4-BE49-F238E27FC236}">
                <a16:creationId xmlns:a16="http://schemas.microsoft.com/office/drawing/2014/main" id="{67DE6EFF-2F2F-4CCA-AC25-26860FBC5BB3}"/>
              </a:ext>
            </a:extLst>
          </p:cNvPr>
          <p:cNvSpPr>
            <a:spLocks noGrp="1"/>
          </p:cNvSpPr>
          <p:nvPr>
            <p:ph type="ftr" sz="quarter" idx="11"/>
          </p:nvPr>
        </p:nvSpPr>
        <p:spPr/>
        <p:txBody>
          <a:bodyPr/>
          <a:lstStyle/>
          <a:p>
            <a:endParaRPr lang="en-US"/>
          </a:p>
        </p:txBody>
      </p:sp>
      <p:sp>
        <p:nvSpPr>
          <p:cNvPr id="9" name="Zástupný symbol pro číslo snímku 8">
            <a:extLst>
              <a:ext uri="{FF2B5EF4-FFF2-40B4-BE49-F238E27FC236}">
                <a16:creationId xmlns:a16="http://schemas.microsoft.com/office/drawing/2014/main" id="{9F4C82DD-5EDB-4E28-A8B9-2BF8330CAB9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8166393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0CC53BD-14EC-4798-ABAB-18FBD820D30C}"/>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2CB0647E-82A1-4D6F-B6F3-4F849D4B0050}"/>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4" name="Zástupný symbol pro zápatí 3">
            <a:extLst>
              <a:ext uri="{FF2B5EF4-FFF2-40B4-BE49-F238E27FC236}">
                <a16:creationId xmlns:a16="http://schemas.microsoft.com/office/drawing/2014/main" id="{53785618-3363-44E0-99E9-ADCBF94B1B8B}"/>
              </a:ext>
            </a:extLst>
          </p:cNvPr>
          <p:cNvSpPr>
            <a:spLocks noGrp="1"/>
          </p:cNvSpPr>
          <p:nvPr>
            <p:ph type="ftr" sz="quarter" idx="11"/>
          </p:nvPr>
        </p:nvSpPr>
        <p:spPr/>
        <p:txBody>
          <a:bodyPr/>
          <a:lstStyle/>
          <a:p>
            <a:endParaRPr lang="en-US"/>
          </a:p>
        </p:txBody>
      </p:sp>
      <p:sp>
        <p:nvSpPr>
          <p:cNvPr id="5" name="Zástupný symbol pro číslo snímku 4">
            <a:extLst>
              <a:ext uri="{FF2B5EF4-FFF2-40B4-BE49-F238E27FC236}">
                <a16:creationId xmlns:a16="http://schemas.microsoft.com/office/drawing/2014/main" id="{21CE0B2E-8D2B-4178-B705-3D02DC4AEEAE}"/>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3685578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322EFDEA-86D3-4954-9A13-0E0D1E5DF83C}"/>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3" name="Zástupný symbol pro zápatí 2">
            <a:extLst>
              <a:ext uri="{FF2B5EF4-FFF2-40B4-BE49-F238E27FC236}">
                <a16:creationId xmlns:a16="http://schemas.microsoft.com/office/drawing/2014/main" id="{F4C46705-861E-4E3B-9754-EB96C34E2708}"/>
              </a:ext>
            </a:extLst>
          </p:cNvPr>
          <p:cNvSpPr>
            <a:spLocks noGrp="1"/>
          </p:cNvSpPr>
          <p:nvPr>
            <p:ph type="ftr" sz="quarter" idx="11"/>
          </p:nvPr>
        </p:nvSpPr>
        <p:spPr/>
        <p:txBody>
          <a:bodyPr/>
          <a:lstStyle/>
          <a:p>
            <a:endParaRPr lang="en-US"/>
          </a:p>
        </p:txBody>
      </p:sp>
      <p:sp>
        <p:nvSpPr>
          <p:cNvPr id="4" name="Zástupný symbol pro číslo snímku 3">
            <a:extLst>
              <a:ext uri="{FF2B5EF4-FFF2-40B4-BE49-F238E27FC236}">
                <a16:creationId xmlns:a16="http://schemas.microsoft.com/office/drawing/2014/main" id="{C0252ADE-DA60-49C7-8B98-2C1650200C44}"/>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648274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5729677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A81C7A-9D85-444B-A9A3-7595E6F9D0AE}"/>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92E9A3A8-31FD-4A45-809B-E6A54487C5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2B8BEF7F-6E13-43C3-A1AD-C9085095FA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32614D5F-2810-41CE-A6D7-213682648F9F}"/>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6" name="Zástupný symbol pro zápatí 5">
            <a:extLst>
              <a:ext uri="{FF2B5EF4-FFF2-40B4-BE49-F238E27FC236}">
                <a16:creationId xmlns:a16="http://schemas.microsoft.com/office/drawing/2014/main" id="{AA4D4337-776C-4B46-8323-804AEDFAC4FC}"/>
              </a:ext>
            </a:extLst>
          </p:cNvPr>
          <p:cNvSpPr>
            <a:spLocks noGrp="1"/>
          </p:cNvSpPr>
          <p:nvPr>
            <p:ph type="ftr" sz="quarter" idx="11"/>
          </p:nvPr>
        </p:nvSpPr>
        <p:spPr/>
        <p:txBody>
          <a:bodyPr/>
          <a:lstStyle/>
          <a:p>
            <a:endParaRPr lang="en-US"/>
          </a:p>
        </p:txBody>
      </p:sp>
      <p:sp>
        <p:nvSpPr>
          <p:cNvPr id="7" name="Zástupný symbol pro číslo snímku 6">
            <a:extLst>
              <a:ext uri="{FF2B5EF4-FFF2-40B4-BE49-F238E27FC236}">
                <a16:creationId xmlns:a16="http://schemas.microsoft.com/office/drawing/2014/main" id="{68E56AA6-166E-4F10-952A-2B13DAE99448}"/>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4718042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208B44F-067B-4BF6-A823-03FCFEB076DB}"/>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4946F97A-3E27-4B9C-A65E-3444FD168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6528C77D-C87D-4E29-A6FC-BE5EC6D116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FB5C43A4-3FA5-42E9-9225-80D8242DA953}"/>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6" name="Zástupný symbol pro zápatí 5">
            <a:extLst>
              <a:ext uri="{FF2B5EF4-FFF2-40B4-BE49-F238E27FC236}">
                <a16:creationId xmlns:a16="http://schemas.microsoft.com/office/drawing/2014/main" id="{ABA10A61-5E38-49F4-AF9D-6E6AF2D41A39}"/>
              </a:ext>
            </a:extLst>
          </p:cNvPr>
          <p:cNvSpPr>
            <a:spLocks noGrp="1"/>
          </p:cNvSpPr>
          <p:nvPr>
            <p:ph type="ftr" sz="quarter" idx="11"/>
          </p:nvPr>
        </p:nvSpPr>
        <p:spPr/>
        <p:txBody>
          <a:bodyPr/>
          <a:lstStyle/>
          <a:p>
            <a:endParaRPr lang="en-US"/>
          </a:p>
        </p:txBody>
      </p:sp>
      <p:sp>
        <p:nvSpPr>
          <p:cNvPr id="7" name="Zástupný symbol pro číslo snímku 6">
            <a:extLst>
              <a:ext uri="{FF2B5EF4-FFF2-40B4-BE49-F238E27FC236}">
                <a16:creationId xmlns:a16="http://schemas.microsoft.com/office/drawing/2014/main" id="{919F5FF9-A3B7-44B0-9999-D8BA863682B9}"/>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8401185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80231EF-E223-4AAC-94AB-4AD599EC42B1}"/>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731C995E-9FAC-4755-B7F1-F872D59FDFCF}"/>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D7B42A38-962D-46DA-B2E8-154151F8E21D}"/>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Zástupný symbol pro zápatí 4">
            <a:extLst>
              <a:ext uri="{FF2B5EF4-FFF2-40B4-BE49-F238E27FC236}">
                <a16:creationId xmlns:a16="http://schemas.microsoft.com/office/drawing/2014/main" id="{4BE43AA4-E945-4984-B3CB-5B9B0B5588B2}"/>
              </a:ext>
            </a:extLst>
          </p:cNvPr>
          <p:cNvSpPr>
            <a:spLocks noGrp="1"/>
          </p:cNvSpPr>
          <p:nvPr>
            <p:ph type="ftr" sz="quarter" idx="11"/>
          </p:nvPr>
        </p:nvSpPr>
        <p:spPr/>
        <p:txBody>
          <a:bodyPr/>
          <a:lstStyle/>
          <a:p>
            <a:endParaRPr lang="en-US"/>
          </a:p>
        </p:txBody>
      </p:sp>
      <p:sp>
        <p:nvSpPr>
          <p:cNvPr id="6" name="Zástupný symbol pro číslo snímku 5">
            <a:extLst>
              <a:ext uri="{FF2B5EF4-FFF2-40B4-BE49-F238E27FC236}">
                <a16:creationId xmlns:a16="http://schemas.microsoft.com/office/drawing/2014/main" id="{6902F8ED-00C5-46BA-BBE5-BDAA2B7538A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5818033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BA2CA41B-4218-43F8-B541-973971CA010F}"/>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78CE3AA6-1EC1-4CDD-A3F4-42ED2D8306D0}"/>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46E5D3B5-C1D5-4DB1-80F4-49E7BA02DC36}"/>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Zástupný symbol pro zápatí 4">
            <a:extLst>
              <a:ext uri="{FF2B5EF4-FFF2-40B4-BE49-F238E27FC236}">
                <a16:creationId xmlns:a16="http://schemas.microsoft.com/office/drawing/2014/main" id="{B2DA0635-3069-48FF-BA37-BC4A86BAFF02}"/>
              </a:ext>
            </a:extLst>
          </p:cNvPr>
          <p:cNvSpPr>
            <a:spLocks noGrp="1"/>
          </p:cNvSpPr>
          <p:nvPr>
            <p:ph type="ftr" sz="quarter" idx="11"/>
          </p:nvPr>
        </p:nvSpPr>
        <p:spPr/>
        <p:txBody>
          <a:bodyPr/>
          <a:lstStyle/>
          <a:p>
            <a:endParaRPr lang="en-US"/>
          </a:p>
        </p:txBody>
      </p:sp>
      <p:sp>
        <p:nvSpPr>
          <p:cNvPr id="6" name="Zástupný symbol pro číslo snímku 5">
            <a:extLst>
              <a:ext uri="{FF2B5EF4-FFF2-40B4-BE49-F238E27FC236}">
                <a16:creationId xmlns:a16="http://schemas.microsoft.com/office/drawing/2014/main" id="{AFECE057-6113-41F5-867A-290A39FF346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978553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701412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595657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773921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4" y="1572768"/>
            <a:ext cx="6501384" cy="4096512"/>
          </a:xfrm>
        </p:spPr>
        <p:txBody>
          <a:bodyPr>
            <a:normAutofit/>
          </a:bodyPr>
          <a:lstStyle>
            <a:lvl1pPr algn="ctr">
              <a:defRPr sz="40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964085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181455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640626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3C04E684-10F4-4CC3-A0B9-F03AA7BE37CF}" type="datetimeFigureOut">
              <a:rPr lang="en-US" smtClean="0"/>
              <a:t>3/18/2020</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010260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3/18/2020</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a:t>
            </a:fld>
            <a:endParaRPr lang="en-US"/>
          </a:p>
        </p:txBody>
      </p:sp>
    </p:spTree>
    <p:extLst>
      <p:ext uri="{BB962C8B-B14F-4D97-AF65-F5344CB8AC3E}">
        <p14:creationId xmlns:p14="http://schemas.microsoft.com/office/powerpoint/2010/main" val="2126899703"/>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57" r:id="rId6"/>
    <p:sldLayoutId id="2147483852" r:id="rId7"/>
    <p:sldLayoutId id="2147483853" r:id="rId8"/>
    <p:sldLayoutId id="2147483854" r:id="rId9"/>
    <p:sldLayoutId id="2147483855" r:id="rId10"/>
    <p:sldLayoutId id="2147483856" r:id="rId11"/>
    <p:sldLayoutId id="2147483858" r:id="rId12"/>
  </p:sldLayoutIdLst>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FA6F899E-6A0D-4D9B-8349-5BF58C15DA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3C7DAFBA-CC66-4722-9362-85B7B2BE9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9C69A3DE-2038-4A02-9778-42E998C005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3/18/2020</a:t>
            </a:fld>
            <a:endParaRPr lang="en-US"/>
          </a:p>
        </p:txBody>
      </p:sp>
      <p:sp>
        <p:nvSpPr>
          <p:cNvPr id="5" name="Zástupný symbol pro zápatí 4">
            <a:extLst>
              <a:ext uri="{FF2B5EF4-FFF2-40B4-BE49-F238E27FC236}">
                <a16:creationId xmlns:a16="http://schemas.microsoft.com/office/drawing/2014/main" id="{7B0E93EA-FE64-4EEC-831B-F3BC387D3F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Zástupný symbol pro číslo snímku 5">
            <a:extLst>
              <a:ext uri="{FF2B5EF4-FFF2-40B4-BE49-F238E27FC236}">
                <a16:creationId xmlns:a16="http://schemas.microsoft.com/office/drawing/2014/main" id="{44583181-2DBA-483E-804B-6AD3308005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a:t>
            </a:fld>
            <a:endParaRPr lang="en-US"/>
          </a:p>
        </p:txBody>
      </p:sp>
    </p:spTree>
    <p:extLst>
      <p:ext uri="{BB962C8B-B14F-4D97-AF65-F5344CB8AC3E}">
        <p14:creationId xmlns:p14="http://schemas.microsoft.com/office/powerpoint/2010/main" val="1775988429"/>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78856B3-C5C5-4968-B023-471B67D85AED}"/>
              </a:ext>
            </a:extLst>
          </p:cNvPr>
          <p:cNvPicPr>
            <a:picLocks noChangeAspect="1"/>
          </p:cNvPicPr>
          <p:nvPr/>
        </p:nvPicPr>
        <p:blipFill rotWithShape="1">
          <a:blip r:embed="rId2">
            <a:alphaModFix/>
          </a:blip>
          <a:srcRect t="1401" r="1" b="1"/>
          <a:stretch/>
        </p:blipFill>
        <p:spPr>
          <a:xfrm>
            <a:off x="3829987" y="1362113"/>
            <a:ext cx="7577528" cy="3754371"/>
          </a:xfrm>
          <a:prstGeom prst="rect">
            <a:avLst/>
          </a:prstGeom>
        </p:spPr>
      </p:pic>
      <p:sp>
        <p:nvSpPr>
          <p:cNvPr id="2" name="Nadpis 1">
            <a:extLst>
              <a:ext uri="{FF2B5EF4-FFF2-40B4-BE49-F238E27FC236}">
                <a16:creationId xmlns:a16="http://schemas.microsoft.com/office/drawing/2014/main" id="{B22706DC-54C8-4D16-BF6D-4557E1B6E172}"/>
              </a:ext>
            </a:extLst>
          </p:cNvPr>
          <p:cNvSpPr>
            <a:spLocks noGrp="1"/>
          </p:cNvSpPr>
          <p:nvPr>
            <p:ph type="ctrTitle"/>
          </p:nvPr>
        </p:nvSpPr>
        <p:spPr>
          <a:xfrm>
            <a:off x="838200" y="1113158"/>
            <a:ext cx="5409042" cy="2806704"/>
          </a:xfrm>
        </p:spPr>
        <p:txBody>
          <a:bodyPr anchor="b">
            <a:normAutofit/>
          </a:bodyPr>
          <a:lstStyle/>
          <a:p>
            <a:r>
              <a:rPr lang="cs-CZ"/>
              <a:t>Klinická pastorační péče</a:t>
            </a:r>
          </a:p>
        </p:txBody>
      </p:sp>
      <p:sp>
        <p:nvSpPr>
          <p:cNvPr id="3" name="Podnadpis 2">
            <a:extLst>
              <a:ext uri="{FF2B5EF4-FFF2-40B4-BE49-F238E27FC236}">
                <a16:creationId xmlns:a16="http://schemas.microsoft.com/office/drawing/2014/main" id="{6FE4CE1E-EADA-42DB-9C2A-F8170650D845}"/>
              </a:ext>
            </a:extLst>
          </p:cNvPr>
          <p:cNvSpPr>
            <a:spLocks noGrp="1"/>
          </p:cNvSpPr>
          <p:nvPr>
            <p:ph type="subTitle" idx="1"/>
          </p:nvPr>
        </p:nvSpPr>
        <p:spPr>
          <a:xfrm>
            <a:off x="838199" y="3986940"/>
            <a:ext cx="5409042" cy="1467873"/>
          </a:xfrm>
        </p:spPr>
        <p:txBody>
          <a:bodyPr>
            <a:normAutofit/>
          </a:bodyPr>
          <a:lstStyle/>
          <a:p>
            <a:pPr>
              <a:lnSpc>
                <a:spcPct val="90000"/>
              </a:lnSpc>
            </a:pPr>
            <a:r>
              <a:rPr lang="cs-CZ" sz="2200"/>
              <a:t>Marie Opatrná</a:t>
            </a:r>
          </a:p>
          <a:p>
            <a:pPr>
              <a:lnSpc>
                <a:spcPct val="90000"/>
              </a:lnSpc>
            </a:pPr>
            <a:r>
              <a:rPr lang="cs-CZ" sz="2200"/>
              <a:t>Ústav humanitních studií v lékařství 1.LF UK a                         Onkologická klinika VFN a 1.LF UK</a:t>
            </a:r>
          </a:p>
          <a:p>
            <a:pPr>
              <a:lnSpc>
                <a:spcPct val="90000"/>
              </a:lnSpc>
            </a:pPr>
            <a:endParaRPr lang="cs-CZ" sz="2200"/>
          </a:p>
        </p:txBody>
      </p:sp>
    </p:spTree>
    <p:extLst>
      <p:ext uri="{BB962C8B-B14F-4D97-AF65-F5344CB8AC3E}">
        <p14:creationId xmlns:p14="http://schemas.microsoft.com/office/powerpoint/2010/main" val="4175898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483D5D15-5C9F-4CDD-9A67-1693B6816E0C}"/>
              </a:ext>
            </a:extLst>
          </p:cNvPr>
          <p:cNvSpPr>
            <a:spLocks noGrp="1"/>
          </p:cNvSpPr>
          <p:nvPr>
            <p:ph type="title"/>
          </p:nvPr>
        </p:nvSpPr>
        <p:spPr>
          <a:xfrm>
            <a:off x="1098468" y="885651"/>
            <a:ext cx="3229803" cy="4624603"/>
          </a:xfrm>
        </p:spPr>
        <p:txBody>
          <a:bodyPr>
            <a:normAutofit/>
          </a:bodyPr>
          <a:lstStyle/>
          <a:p>
            <a:endParaRPr lang="cs-CZ">
              <a:solidFill>
                <a:srgbClr val="FFFFFF"/>
              </a:solidFill>
            </a:endParaRPr>
          </a:p>
        </p:txBody>
      </p:sp>
      <p:sp>
        <p:nvSpPr>
          <p:cNvPr id="3" name="Zástupný obsah 2">
            <a:extLst>
              <a:ext uri="{FF2B5EF4-FFF2-40B4-BE49-F238E27FC236}">
                <a16:creationId xmlns:a16="http://schemas.microsoft.com/office/drawing/2014/main" id="{00756649-0D74-4691-A21A-4D4632128765}"/>
              </a:ext>
            </a:extLst>
          </p:cNvPr>
          <p:cNvSpPr>
            <a:spLocks noGrp="1"/>
          </p:cNvSpPr>
          <p:nvPr>
            <p:ph idx="1"/>
          </p:nvPr>
        </p:nvSpPr>
        <p:spPr>
          <a:xfrm>
            <a:off x="4978708" y="885651"/>
            <a:ext cx="6525220" cy="4616849"/>
          </a:xfrm>
        </p:spPr>
        <p:txBody>
          <a:bodyPr anchor="ctr">
            <a:normAutofit fontScale="92500" lnSpcReduction="20000"/>
          </a:bodyPr>
          <a:lstStyle/>
          <a:p>
            <a:r>
              <a:rPr lang="cs-CZ" dirty="0"/>
              <a:t>Křesťané považují péči o nemocné – nejen o jejich tělesnou dimenzi, ale i dimenzi duchovní – za svůj prvořadý úkol od samého počátku, tedy více jak dva tisíce let. </a:t>
            </a:r>
          </a:p>
          <a:p>
            <a:r>
              <a:rPr lang="cs-CZ" dirty="0"/>
              <a:t>Evropské nemocnice byly vybavovány kaplemi, stejně tak i nemocnice nové. </a:t>
            </a:r>
          </a:p>
          <a:p>
            <a:r>
              <a:rPr lang="cs-CZ" dirty="0"/>
              <a:t>V naší zemi se naopak po r. 1948 nemocniční kaple začaly zavírat - např. kaple sv. Kříže, která je součástí Gynekologicko-porodnické kliniky VFN a 1. LF UK, byla v 50. letech přeměněna na skladiště a teprve po r. 1989 byla zrestaurována a v současné době slouží jak k liturgii, tak ke koncertům a dalším společenským akcím.     </a:t>
            </a:r>
          </a:p>
          <a:p>
            <a:endParaRPr lang="cs-CZ" sz="2400" dirty="0"/>
          </a:p>
        </p:txBody>
      </p:sp>
    </p:spTree>
    <p:extLst>
      <p:ext uri="{BB962C8B-B14F-4D97-AF65-F5344CB8AC3E}">
        <p14:creationId xmlns:p14="http://schemas.microsoft.com/office/powerpoint/2010/main" val="2806851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A5BDFE05-82DE-4C3C-943D-4C58CE9A5D30}"/>
              </a:ext>
            </a:extLst>
          </p:cNvPr>
          <p:cNvSpPr>
            <a:spLocks noGrp="1"/>
          </p:cNvSpPr>
          <p:nvPr>
            <p:ph type="title"/>
          </p:nvPr>
        </p:nvSpPr>
        <p:spPr>
          <a:xfrm>
            <a:off x="1098468" y="885651"/>
            <a:ext cx="3229803" cy="4624603"/>
          </a:xfrm>
        </p:spPr>
        <p:txBody>
          <a:bodyPr>
            <a:normAutofit/>
          </a:bodyPr>
          <a:lstStyle/>
          <a:p>
            <a:endParaRPr lang="cs-CZ">
              <a:solidFill>
                <a:srgbClr val="FFFFFF"/>
              </a:solidFill>
            </a:endParaRPr>
          </a:p>
        </p:txBody>
      </p:sp>
      <p:sp>
        <p:nvSpPr>
          <p:cNvPr id="3" name="Zástupný obsah 2">
            <a:extLst>
              <a:ext uri="{FF2B5EF4-FFF2-40B4-BE49-F238E27FC236}">
                <a16:creationId xmlns:a16="http://schemas.microsoft.com/office/drawing/2014/main" id="{A7A35E8C-95F3-4B77-9988-A78E5E821569}"/>
              </a:ext>
            </a:extLst>
          </p:cNvPr>
          <p:cNvSpPr>
            <a:spLocks noGrp="1"/>
          </p:cNvSpPr>
          <p:nvPr>
            <p:ph idx="1"/>
          </p:nvPr>
        </p:nvSpPr>
        <p:spPr>
          <a:xfrm>
            <a:off x="4978708" y="885651"/>
            <a:ext cx="6525220" cy="4616849"/>
          </a:xfrm>
        </p:spPr>
        <p:txBody>
          <a:bodyPr anchor="ctr">
            <a:normAutofit fontScale="92500" lnSpcReduction="20000"/>
          </a:bodyPr>
          <a:lstStyle/>
          <a:p>
            <a:r>
              <a:rPr lang="cs-CZ" dirty="0"/>
              <a:t>Současná péče o duchovní potřeby nemocných vychází z křesťanské, více než dvoutisícileté tradice. </a:t>
            </a:r>
          </a:p>
          <a:p>
            <a:r>
              <a:rPr lang="cs-CZ" dirty="0"/>
              <a:t>Zatímco u nás byla tato péče přerušena či minimalizována na dlouhá desetiletí, v západním světě její vývoj pokračoval a rozvinul se do nové zdravotnické profese nemocničního kaplana. </a:t>
            </a:r>
          </a:p>
          <a:p>
            <a:r>
              <a:rPr lang="cs-CZ" dirty="0"/>
              <a:t>S rozvojem hospicového hnutí a paliativní medicíny a také díky zmíněným změnám v křesťanských církvích a postupně rozpracovávanému speciálnímu vzdělávání se nemocniční kaplani začali stávat členy multidisciplinárních týmů. </a:t>
            </a:r>
          </a:p>
          <a:p>
            <a:endParaRPr lang="cs-CZ" sz="2400" dirty="0"/>
          </a:p>
        </p:txBody>
      </p:sp>
    </p:spTree>
    <p:extLst>
      <p:ext uri="{BB962C8B-B14F-4D97-AF65-F5344CB8AC3E}">
        <p14:creationId xmlns:p14="http://schemas.microsoft.com/office/powerpoint/2010/main" val="2424559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35BCF47F-CF39-4629-9D37-C5D8A67C19BD}"/>
              </a:ext>
            </a:extLst>
          </p:cNvPr>
          <p:cNvSpPr>
            <a:spLocks noGrp="1"/>
          </p:cNvSpPr>
          <p:nvPr>
            <p:ph type="title"/>
          </p:nvPr>
        </p:nvSpPr>
        <p:spPr>
          <a:xfrm>
            <a:off x="1098468" y="885651"/>
            <a:ext cx="3229803" cy="4624603"/>
          </a:xfrm>
        </p:spPr>
        <p:txBody>
          <a:bodyPr>
            <a:normAutofit/>
          </a:bodyPr>
          <a:lstStyle/>
          <a:p>
            <a:br>
              <a:rPr lang="cs-CZ" dirty="0">
                <a:solidFill>
                  <a:srgbClr val="FFFFFF"/>
                </a:solidFill>
              </a:rPr>
            </a:br>
            <a:r>
              <a:rPr lang="cs-CZ" dirty="0">
                <a:solidFill>
                  <a:srgbClr val="FFFFFF"/>
                </a:solidFill>
              </a:rPr>
              <a:t>Definice</a:t>
            </a:r>
            <a:br>
              <a:rPr lang="cs-CZ" dirty="0">
                <a:solidFill>
                  <a:srgbClr val="FFFFFF"/>
                </a:solidFill>
              </a:rPr>
            </a:br>
            <a:r>
              <a:rPr lang="cs-CZ" dirty="0">
                <a:solidFill>
                  <a:srgbClr val="FFFFFF"/>
                </a:solidFill>
              </a:rPr>
              <a:t>KPP</a:t>
            </a:r>
          </a:p>
        </p:txBody>
      </p:sp>
      <p:sp>
        <p:nvSpPr>
          <p:cNvPr id="3" name="Zástupný obsah 2">
            <a:extLst>
              <a:ext uri="{FF2B5EF4-FFF2-40B4-BE49-F238E27FC236}">
                <a16:creationId xmlns:a16="http://schemas.microsoft.com/office/drawing/2014/main" id="{316717F9-EF26-4532-B731-9174ABE7C0A6}"/>
              </a:ext>
            </a:extLst>
          </p:cNvPr>
          <p:cNvSpPr>
            <a:spLocks noGrp="1"/>
          </p:cNvSpPr>
          <p:nvPr>
            <p:ph idx="1"/>
          </p:nvPr>
        </p:nvSpPr>
        <p:spPr>
          <a:xfrm>
            <a:off x="4978708" y="885651"/>
            <a:ext cx="6525220" cy="4616849"/>
          </a:xfrm>
        </p:spPr>
        <p:txBody>
          <a:bodyPr anchor="ctr">
            <a:normAutofit fontScale="92500" lnSpcReduction="20000"/>
          </a:bodyPr>
          <a:lstStyle/>
          <a:p>
            <a:r>
              <a:rPr lang="cs-CZ" dirty="0"/>
              <a:t>Klinická pastorační péče je péče o existenciální, duchovní a náboženské potřeby (otázky, potíže, problémy) nemocných i těch, kdo se o ně starají (zdravotníci, příbuzní a přátelé). </a:t>
            </a:r>
          </a:p>
          <a:p>
            <a:r>
              <a:rPr lang="cs-CZ" dirty="0"/>
              <a:t>Plně respektuje autonomii nemocného a jeho osobní hodnoty vycházející z jeho přesvědčení a z jím preferované kultury.</a:t>
            </a:r>
          </a:p>
          <a:p>
            <a:r>
              <a:rPr lang="cs-CZ" dirty="0"/>
              <a:t>V konceptu přístupu k celkovému utr­pení (</a:t>
            </a:r>
            <a:r>
              <a:rPr lang="cs-CZ" dirty="0" err="1"/>
              <a:t>total</a:t>
            </a:r>
            <a:r>
              <a:rPr lang="cs-CZ" dirty="0"/>
              <a:t> pain) přispívá především snižováním existenciální úzkosti ke zlepšení či udr­žení kvality života pacienta a jeho blízkých .</a:t>
            </a:r>
          </a:p>
          <a:p>
            <a:pPr marL="0" indent="0">
              <a:buNone/>
            </a:pPr>
            <a:r>
              <a:rPr lang="cs-CZ" dirty="0"/>
              <a:t> 					</a:t>
            </a:r>
            <a:r>
              <a:rPr lang="cs-CZ" sz="1500" dirty="0"/>
              <a:t>M. Opatrná</a:t>
            </a:r>
          </a:p>
          <a:p>
            <a:pPr marL="0" indent="0">
              <a:buNone/>
            </a:pPr>
            <a:r>
              <a:rPr lang="cs-CZ" dirty="0"/>
              <a:t> </a:t>
            </a:r>
          </a:p>
          <a:p>
            <a:endParaRPr lang="cs-CZ" sz="2400" dirty="0"/>
          </a:p>
        </p:txBody>
      </p:sp>
    </p:spTree>
    <p:extLst>
      <p:ext uri="{BB962C8B-B14F-4D97-AF65-F5344CB8AC3E}">
        <p14:creationId xmlns:p14="http://schemas.microsoft.com/office/powerpoint/2010/main" val="68031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61209E7F-67D7-4E40-B1B2-FF2B56B18523}"/>
              </a:ext>
            </a:extLst>
          </p:cNvPr>
          <p:cNvSpPr>
            <a:spLocks noGrp="1"/>
          </p:cNvSpPr>
          <p:nvPr>
            <p:ph type="title"/>
          </p:nvPr>
        </p:nvSpPr>
        <p:spPr>
          <a:xfrm>
            <a:off x="1098468" y="885651"/>
            <a:ext cx="3229803" cy="4624603"/>
          </a:xfrm>
        </p:spPr>
        <p:txBody>
          <a:bodyPr>
            <a:normAutofit/>
          </a:bodyPr>
          <a:lstStyle/>
          <a:p>
            <a:r>
              <a:rPr lang="cs-CZ" dirty="0">
                <a:solidFill>
                  <a:srgbClr val="FFFFFF"/>
                </a:solidFill>
              </a:rPr>
              <a:t>NK</a:t>
            </a:r>
          </a:p>
        </p:txBody>
      </p:sp>
      <p:sp>
        <p:nvSpPr>
          <p:cNvPr id="3" name="Zástupný obsah 2">
            <a:extLst>
              <a:ext uri="{FF2B5EF4-FFF2-40B4-BE49-F238E27FC236}">
                <a16:creationId xmlns:a16="http://schemas.microsoft.com/office/drawing/2014/main" id="{E639C368-5465-4C39-832E-184EA541F57E}"/>
              </a:ext>
            </a:extLst>
          </p:cNvPr>
          <p:cNvSpPr>
            <a:spLocks noGrp="1"/>
          </p:cNvSpPr>
          <p:nvPr>
            <p:ph idx="1"/>
          </p:nvPr>
        </p:nvSpPr>
        <p:spPr>
          <a:xfrm>
            <a:off x="4978708" y="885651"/>
            <a:ext cx="6525220" cy="4616849"/>
          </a:xfrm>
        </p:spPr>
        <p:txBody>
          <a:bodyPr anchor="ctr">
            <a:normAutofit fontScale="62500" lnSpcReduction="20000"/>
          </a:bodyPr>
          <a:lstStyle/>
          <a:p>
            <a:r>
              <a:rPr lang="cs-CZ" dirty="0"/>
              <a:t>Výraz </a:t>
            </a:r>
            <a:r>
              <a:rPr lang="cs-CZ" i="1" dirty="0"/>
              <a:t>nemocniční kaplan</a:t>
            </a:r>
            <a:r>
              <a:rPr lang="cs-CZ" dirty="0"/>
              <a:t> (NK) - mezinárodní označení osoby, která vykonává nadkonfesijní klinickou pastorační péči. </a:t>
            </a:r>
          </a:p>
          <a:p>
            <a:r>
              <a:rPr lang="cs-CZ" dirty="0"/>
              <a:t>nová profese ve zdravotnictví</a:t>
            </a:r>
          </a:p>
          <a:p>
            <a:r>
              <a:rPr lang="cs-CZ" dirty="0"/>
              <a:t>speciální vzdělání navazující na vzdělání vysokoškolské</a:t>
            </a:r>
          </a:p>
          <a:p>
            <a:r>
              <a:rPr lang="cs-CZ" dirty="0"/>
              <a:t>člen multidisciplinárního týmu</a:t>
            </a:r>
          </a:p>
          <a:p>
            <a:r>
              <a:rPr lang="cs-CZ" dirty="0"/>
              <a:t>bývá i členem etické komise nemocnic</a:t>
            </a:r>
          </a:p>
          <a:p>
            <a:r>
              <a:rPr lang="cs-CZ" dirty="0"/>
              <a:t>profesionální NK nenahrazuje místní představitele náboženských komunit, které se vyskytují v oblasti, v níž se nachází nemocnice</a:t>
            </a:r>
          </a:p>
          <a:p>
            <a:r>
              <a:rPr lang="cs-CZ" dirty="0"/>
              <a:t>profese NK</a:t>
            </a:r>
          </a:p>
          <a:p>
            <a:pPr lvl="1"/>
            <a:r>
              <a:rPr lang="cs-CZ" dirty="0"/>
              <a:t>křesťanské kořeny</a:t>
            </a:r>
          </a:p>
          <a:p>
            <a:pPr lvl="1"/>
            <a:r>
              <a:rPr lang="cs-CZ" dirty="0"/>
              <a:t>založena na ekumenickém porozumění a mezináboženském dialogu</a:t>
            </a:r>
          </a:p>
          <a:p>
            <a:pPr lvl="1"/>
            <a:r>
              <a:rPr lang="cs-CZ" dirty="0"/>
              <a:t>Kaplanem může být ta osoba (muž i žena), která je zakotvena v určitém kulturním a religiózním systému, ale je současně otevřená všem dalším kulturám a náboženským směrům, které se vyskytují na území dané oblasti. </a:t>
            </a:r>
          </a:p>
          <a:p>
            <a:pPr lvl="1"/>
            <a:r>
              <a:rPr lang="cs-CZ" dirty="0"/>
              <a:t>NK musí být vyslán vlastním náboženským společenstvím a současně být akceptován zdravotnickým zařízením</a:t>
            </a:r>
          </a:p>
          <a:p>
            <a:endParaRPr lang="cs-CZ" sz="2400" dirty="0"/>
          </a:p>
        </p:txBody>
      </p:sp>
    </p:spTree>
    <p:extLst>
      <p:ext uri="{BB962C8B-B14F-4D97-AF65-F5344CB8AC3E}">
        <p14:creationId xmlns:p14="http://schemas.microsoft.com/office/powerpoint/2010/main" val="449334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049631C6-9B77-47FC-94E7-550FA1FDE7C4}"/>
              </a:ext>
            </a:extLst>
          </p:cNvPr>
          <p:cNvSpPr>
            <a:spLocks noGrp="1"/>
          </p:cNvSpPr>
          <p:nvPr>
            <p:ph type="title"/>
          </p:nvPr>
        </p:nvSpPr>
        <p:spPr>
          <a:xfrm>
            <a:off x="1098468" y="885651"/>
            <a:ext cx="3229803" cy="4624603"/>
          </a:xfrm>
        </p:spPr>
        <p:txBody>
          <a:bodyPr>
            <a:normAutofit/>
          </a:bodyPr>
          <a:lstStyle/>
          <a:p>
            <a:r>
              <a:rPr lang="cs-CZ" dirty="0">
                <a:solidFill>
                  <a:srgbClr val="FFFFFF"/>
                </a:solidFill>
              </a:rPr>
              <a:t>NK</a:t>
            </a:r>
          </a:p>
        </p:txBody>
      </p:sp>
      <p:sp>
        <p:nvSpPr>
          <p:cNvPr id="3" name="Zástupný obsah 2">
            <a:extLst>
              <a:ext uri="{FF2B5EF4-FFF2-40B4-BE49-F238E27FC236}">
                <a16:creationId xmlns:a16="http://schemas.microsoft.com/office/drawing/2014/main" id="{EC375F3C-0FA5-4004-B079-D8826F11AAB8}"/>
              </a:ext>
            </a:extLst>
          </p:cNvPr>
          <p:cNvSpPr>
            <a:spLocks noGrp="1"/>
          </p:cNvSpPr>
          <p:nvPr>
            <p:ph idx="1"/>
          </p:nvPr>
        </p:nvSpPr>
        <p:spPr>
          <a:xfrm>
            <a:off x="4978708" y="885651"/>
            <a:ext cx="6525220" cy="4616849"/>
          </a:xfrm>
        </p:spPr>
        <p:txBody>
          <a:bodyPr anchor="ctr">
            <a:normAutofit/>
          </a:bodyPr>
          <a:lstStyle/>
          <a:p>
            <a:r>
              <a:rPr lang="cs-CZ" sz="2400" dirty="0"/>
              <a:t>doprovází nemocné a jim blízké v obtížných situacích nemoci, pomáhá jim mobilizovat síly a bojovat s nemocí</a:t>
            </a:r>
          </a:p>
          <a:p>
            <a:r>
              <a:rPr lang="cs-CZ" sz="2400" dirty="0"/>
              <a:t>hrají nezanedbatelnou roli ve chvílích, kdy se pacienti dozvědí závažné informace, nebo když se mají rozhodovat mezi různými metodami léčby</a:t>
            </a:r>
          </a:p>
          <a:p>
            <a:r>
              <a:rPr lang="cs-CZ" sz="2400" dirty="0"/>
              <a:t>v zahraničí členy etických komisí</a:t>
            </a:r>
          </a:p>
          <a:p>
            <a:r>
              <a:rPr lang="cs-CZ" sz="2400" dirty="0"/>
              <a:t>mají být členy týmu, aby nepřicházeli z venku jen tehdy, když je pacient přímo ohrožen na životě</a:t>
            </a:r>
          </a:p>
          <a:p>
            <a:r>
              <a:rPr lang="cs-CZ" sz="2400" dirty="0"/>
              <a:t>nejsou a nesmí se nikdy stát, tak jak to bývalo v minulosti, symbolem umírání a smrti.</a:t>
            </a:r>
          </a:p>
          <a:p>
            <a:endParaRPr lang="cs-CZ" sz="2400" dirty="0"/>
          </a:p>
        </p:txBody>
      </p:sp>
    </p:spTree>
    <p:extLst>
      <p:ext uri="{BB962C8B-B14F-4D97-AF65-F5344CB8AC3E}">
        <p14:creationId xmlns:p14="http://schemas.microsoft.com/office/powerpoint/2010/main" val="1913123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27D67A91-C442-4B6F-A822-C1F5FF8D0A86}"/>
              </a:ext>
            </a:extLst>
          </p:cNvPr>
          <p:cNvSpPr>
            <a:spLocks noGrp="1"/>
          </p:cNvSpPr>
          <p:nvPr>
            <p:ph type="title"/>
          </p:nvPr>
        </p:nvSpPr>
        <p:spPr>
          <a:xfrm>
            <a:off x="1098468" y="885651"/>
            <a:ext cx="3229803" cy="4624603"/>
          </a:xfrm>
        </p:spPr>
        <p:txBody>
          <a:bodyPr>
            <a:normAutofit/>
          </a:bodyPr>
          <a:lstStyle/>
          <a:p>
            <a:r>
              <a:rPr lang="cs-CZ" dirty="0">
                <a:solidFill>
                  <a:srgbClr val="FFFFFF"/>
                </a:solidFill>
              </a:rPr>
              <a:t>NK</a:t>
            </a:r>
          </a:p>
        </p:txBody>
      </p:sp>
      <p:sp>
        <p:nvSpPr>
          <p:cNvPr id="3" name="Zástupný obsah 2">
            <a:extLst>
              <a:ext uri="{FF2B5EF4-FFF2-40B4-BE49-F238E27FC236}">
                <a16:creationId xmlns:a16="http://schemas.microsoft.com/office/drawing/2014/main" id="{F3CD4D6F-261E-4748-8416-BB37F685F091}"/>
              </a:ext>
            </a:extLst>
          </p:cNvPr>
          <p:cNvSpPr>
            <a:spLocks noGrp="1"/>
          </p:cNvSpPr>
          <p:nvPr>
            <p:ph idx="1"/>
          </p:nvPr>
        </p:nvSpPr>
        <p:spPr>
          <a:xfrm>
            <a:off x="4978708" y="885651"/>
            <a:ext cx="6525220" cy="4616849"/>
          </a:xfrm>
        </p:spPr>
        <p:txBody>
          <a:bodyPr anchor="ctr">
            <a:normAutofit/>
          </a:bodyPr>
          <a:lstStyle/>
          <a:p>
            <a:r>
              <a:rPr lang="cs-CZ" dirty="0"/>
              <a:t>zachovávají mlčenlivost jako jiní zdravotničtí profesionálové</a:t>
            </a:r>
          </a:p>
          <a:p>
            <a:r>
              <a:rPr lang="cs-CZ" dirty="0"/>
              <a:t>jsou vázáni vlastním etickým kodexem</a:t>
            </a:r>
          </a:p>
          <a:p>
            <a:r>
              <a:rPr lang="cs-CZ" dirty="0"/>
              <a:t>jejich práce podléhá mezinárodním evropským standardům</a:t>
            </a:r>
          </a:p>
          <a:p>
            <a:endParaRPr lang="cs-CZ" sz="2400" dirty="0"/>
          </a:p>
        </p:txBody>
      </p:sp>
    </p:spTree>
    <p:extLst>
      <p:ext uri="{BB962C8B-B14F-4D97-AF65-F5344CB8AC3E}">
        <p14:creationId xmlns:p14="http://schemas.microsoft.com/office/powerpoint/2010/main" val="1506269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38F2552E-B40C-4C3A-8CFD-037D13BFA779}"/>
              </a:ext>
            </a:extLst>
          </p:cNvPr>
          <p:cNvSpPr>
            <a:spLocks noGrp="1"/>
          </p:cNvSpPr>
          <p:nvPr>
            <p:ph type="title"/>
          </p:nvPr>
        </p:nvSpPr>
        <p:spPr>
          <a:xfrm>
            <a:off x="1098468" y="885651"/>
            <a:ext cx="3229803" cy="4624603"/>
          </a:xfrm>
        </p:spPr>
        <p:txBody>
          <a:bodyPr>
            <a:normAutofit/>
          </a:bodyPr>
          <a:lstStyle/>
          <a:p>
            <a:r>
              <a:rPr lang="cs-CZ" dirty="0">
                <a:solidFill>
                  <a:srgbClr val="FFFFFF"/>
                </a:solidFill>
              </a:rPr>
              <a:t>NK</a:t>
            </a:r>
          </a:p>
        </p:txBody>
      </p:sp>
      <p:sp>
        <p:nvSpPr>
          <p:cNvPr id="3" name="Zástupný obsah 2">
            <a:extLst>
              <a:ext uri="{FF2B5EF4-FFF2-40B4-BE49-F238E27FC236}">
                <a16:creationId xmlns:a16="http://schemas.microsoft.com/office/drawing/2014/main" id="{78B7D657-1FAD-4A7A-8E85-ADA033040228}"/>
              </a:ext>
            </a:extLst>
          </p:cNvPr>
          <p:cNvSpPr>
            <a:spLocks noGrp="1"/>
          </p:cNvSpPr>
          <p:nvPr>
            <p:ph idx="1"/>
          </p:nvPr>
        </p:nvSpPr>
        <p:spPr>
          <a:xfrm>
            <a:off x="4978708" y="885651"/>
            <a:ext cx="6525220" cy="4616849"/>
          </a:xfrm>
        </p:spPr>
        <p:txBody>
          <a:bodyPr anchor="ctr">
            <a:normAutofit/>
          </a:bodyPr>
          <a:lstStyle/>
          <a:p>
            <a:r>
              <a:rPr lang="cs-CZ" sz="2400" dirty="0"/>
              <a:t>Kaplan je k dispozici </a:t>
            </a:r>
          </a:p>
          <a:p>
            <a:pPr lvl="1"/>
            <a:r>
              <a:rPr lang="cs-CZ" sz="2000" dirty="0"/>
              <a:t>všem pacientům, hospitalizovaným i ambulantním</a:t>
            </a:r>
          </a:p>
          <a:p>
            <a:pPr lvl="1"/>
            <a:r>
              <a:rPr lang="cs-CZ" sz="2000" dirty="0"/>
              <a:t>příbuzným a známým nemocných</a:t>
            </a:r>
          </a:p>
          <a:p>
            <a:pPr lvl="1"/>
            <a:r>
              <a:rPr lang="cs-CZ" sz="2000" dirty="0"/>
              <a:t>Zdravotnickému personálu </a:t>
            </a:r>
          </a:p>
          <a:p>
            <a:r>
              <a:rPr lang="cs-CZ" sz="2400" dirty="0"/>
              <a:t>Úkol kaplana</a:t>
            </a:r>
          </a:p>
          <a:p>
            <a:pPr lvl="1"/>
            <a:r>
              <a:rPr lang="cs-CZ" sz="2000" dirty="0"/>
              <a:t>respektovat a chránit hodnotu a důstojnost každé osoby</a:t>
            </a:r>
          </a:p>
          <a:p>
            <a:pPr lvl="1"/>
            <a:r>
              <a:rPr lang="cs-CZ" sz="2000" dirty="0"/>
              <a:t>empaticky naslouchat, „doprovázet“</a:t>
            </a:r>
          </a:p>
          <a:p>
            <a:pPr lvl="1"/>
            <a:r>
              <a:rPr lang="cs-CZ" sz="2000" dirty="0"/>
              <a:t>péče</a:t>
            </a:r>
            <a:r>
              <a:rPr lang="cs-CZ" sz="2000" i="1" dirty="0"/>
              <a:t> </a:t>
            </a:r>
            <a:r>
              <a:rPr lang="cs-CZ" sz="2000" dirty="0"/>
              <a:t>především o vertikální vztah člověka, o vztah člověka k tomu, co má vůči němu roli boha, a o všechno to, co z tohoto vztahu plyne.</a:t>
            </a:r>
          </a:p>
          <a:p>
            <a:endParaRPr lang="cs-CZ" sz="2400" dirty="0"/>
          </a:p>
        </p:txBody>
      </p:sp>
    </p:spTree>
    <p:extLst>
      <p:ext uri="{BB962C8B-B14F-4D97-AF65-F5344CB8AC3E}">
        <p14:creationId xmlns:p14="http://schemas.microsoft.com/office/powerpoint/2010/main" val="20698611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DCB61090-F9A8-47AD-84D5-8A4C64533899}"/>
              </a:ext>
            </a:extLst>
          </p:cNvPr>
          <p:cNvSpPr>
            <a:spLocks noGrp="1"/>
          </p:cNvSpPr>
          <p:nvPr>
            <p:ph type="title"/>
          </p:nvPr>
        </p:nvSpPr>
        <p:spPr>
          <a:xfrm>
            <a:off x="1098468" y="885651"/>
            <a:ext cx="3229803" cy="4624603"/>
          </a:xfrm>
        </p:spPr>
        <p:txBody>
          <a:bodyPr>
            <a:normAutofit/>
          </a:bodyPr>
          <a:lstStyle/>
          <a:p>
            <a:endParaRPr lang="cs-CZ">
              <a:solidFill>
                <a:srgbClr val="FFFFFF"/>
              </a:solidFill>
            </a:endParaRPr>
          </a:p>
        </p:txBody>
      </p:sp>
      <p:sp>
        <p:nvSpPr>
          <p:cNvPr id="3" name="Zástupný obsah 2">
            <a:extLst>
              <a:ext uri="{FF2B5EF4-FFF2-40B4-BE49-F238E27FC236}">
                <a16:creationId xmlns:a16="http://schemas.microsoft.com/office/drawing/2014/main" id="{B26D677D-23E6-4360-B1B8-ED24B7972E42}"/>
              </a:ext>
            </a:extLst>
          </p:cNvPr>
          <p:cNvSpPr>
            <a:spLocks noGrp="1"/>
          </p:cNvSpPr>
          <p:nvPr>
            <p:ph idx="1"/>
          </p:nvPr>
        </p:nvSpPr>
        <p:spPr>
          <a:xfrm>
            <a:off x="4978708" y="885651"/>
            <a:ext cx="6525220" cy="4616849"/>
          </a:xfrm>
        </p:spPr>
        <p:txBody>
          <a:bodyPr anchor="ctr">
            <a:normAutofit fontScale="92500" lnSpcReduction="10000"/>
          </a:bodyPr>
          <a:lstStyle/>
          <a:p>
            <a:r>
              <a:rPr lang="cs-CZ" i="1" dirty="0"/>
              <a:t>Když jsme však sami a je noc a tak temno a ticho, že neslyšíme a nevidíme nic než myšlenky, které sčítají a odečítají roky života, když nevnímáme nic než řadu těch nepříjemných skutečností, které nemilosrdně dokazují, jak daleko pokročila ručička hodin, nic než pomalé a nezadržitelné přibližování </a:t>
            </a:r>
            <a:r>
              <a:rPr lang="cs-CZ" b="1" i="1" dirty="0"/>
              <a:t>černé zdi</a:t>
            </a:r>
            <a:r>
              <a:rPr lang="cs-CZ" i="1" dirty="0"/>
              <a:t>, která s konečnou platností pohltí všechno, co miluji, co si přeji, v co doufám a o co usiluji, pak se všechny životní moudrosti schovávají do neodhalitelné skrýše a na člověka, který nemůže spát, padne </a:t>
            </a:r>
            <a:r>
              <a:rPr lang="cs-CZ" b="1" i="1" dirty="0"/>
              <a:t>úzkost jako dusivá přikrývka</a:t>
            </a:r>
            <a:r>
              <a:rPr lang="cs-CZ" dirty="0"/>
              <a:t> </a:t>
            </a:r>
            <a:r>
              <a:rPr lang="cs-CZ" i="1" dirty="0"/>
              <a:t>.</a:t>
            </a:r>
            <a:r>
              <a:rPr lang="cs-CZ" dirty="0"/>
              <a:t>   </a:t>
            </a:r>
            <a:r>
              <a:rPr lang="cs-CZ" sz="2400" dirty="0">
                <a:effectLst/>
              </a:rPr>
              <a:t> </a:t>
            </a:r>
            <a:r>
              <a:rPr lang="cs-CZ" dirty="0"/>
              <a:t> </a:t>
            </a:r>
          </a:p>
          <a:p>
            <a:pPr marL="0" indent="0">
              <a:buNone/>
            </a:pPr>
            <a:r>
              <a:rPr lang="cs-CZ" sz="1500" dirty="0"/>
              <a:t>			Jung CG, Duše moderního člověka: Duše a smrt.</a:t>
            </a:r>
          </a:p>
          <a:p>
            <a:endParaRPr lang="cs-CZ" sz="2400" dirty="0"/>
          </a:p>
        </p:txBody>
      </p:sp>
    </p:spTree>
    <p:extLst>
      <p:ext uri="{BB962C8B-B14F-4D97-AF65-F5344CB8AC3E}">
        <p14:creationId xmlns:p14="http://schemas.microsoft.com/office/powerpoint/2010/main" val="2061305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65970D75-CF4C-46A4-8FA2-764173CB6665}"/>
              </a:ext>
            </a:extLst>
          </p:cNvPr>
          <p:cNvSpPr>
            <a:spLocks noGrp="1"/>
          </p:cNvSpPr>
          <p:nvPr>
            <p:ph type="title"/>
          </p:nvPr>
        </p:nvSpPr>
        <p:spPr>
          <a:xfrm>
            <a:off x="1098468" y="885651"/>
            <a:ext cx="3229803" cy="4624603"/>
          </a:xfrm>
        </p:spPr>
        <p:txBody>
          <a:bodyPr>
            <a:normAutofit/>
          </a:bodyPr>
          <a:lstStyle/>
          <a:p>
            <a:endParaRPr lang="cs-CZ">
              <a:solidFill>
                <a:srgbClr val="FFFFFF"/>
              </a:solidFill>
            </a:endParaRPr>
          </a:p>
        </p:txBody>
      </p:sp>
      <p:sp>
        <p:nvSpPr>
          <p:cNvPr id="3" name="Zástupný obsah 2">
            <a:extLst>
              <a:ext uri="{FF2B5EF4-FFF2-40B4-BE49-F238E27FC236}">
                <a16:creationId xmlns:a16="http://schemas.microsoft.com/office/drawing/2014/main" id="{394AABA6-4872-4808-BE47-D8F8CA26CCF9}"/>
              </a:ext>
            </a:extLst>
          </p:cNvPr>
          <p:cNvSpPr>
            <a:spLocks noGrp="1"/>
          </p:cNvSpPr>
          <p:nvPr>
            <p:ph idx="1"/>
          </p:nvPr>
        </p:nvSpPr>
        <p:spPr>
          <a:xfrm>
            <a:off x="4978708" y="885651"/>
            <a:ext cx="6525220" cy="4616849"/>
          </a:xfrm>
        </p:spPr>
        <p:txBody>
          <a:bodyPr anchor="ctr">
            <a:normAutofit fontScale="70000" lnSpcReduction="20000"/>
          </a:bodyPr>
          <a:lstStyle/>
          <a:p>
            <a:r>
              <a:rPr lang="cs-CZ" i="1" dirty="0"/>
              <a:t>…procházela jsem </a:t>
            </a:r>
            <a:r>
              <a:rPr lang="cs-CZ" i="1" dirty="0" err="1"/>
              <a:t>Barranco</a:t>
            </a:r>
            <a:r>
              <a:rPr lang="cs-CZ" i="1" dirty="0"/>
              <a:t> </a:t>
            </a:r>
            <a:r>
              <a:rPr lang="cs-CZ" i="1" dirty="0" err="1"/>
              <a:t>del</a:t>
            </a:r>
            <a:r>
              <a:rPr lang="cs-CZ" i="1" dirty="0"/>
              <a:t> </a:t>
            </a:r>
            <a:r>
              <a:rPr lang="cs-CZ" i="1" dirty="0" err="1"/>
              <a:t>Infierno</a:t>
            </a:r>
            <a:r>
              <a:rPr lang="cs-CZ" i="1" dirty="0"/>
              <a:t> (Pekelná soutěska) na ostrově </a:t>
            </a:r>
            <a:r>
              <a:rPr lang="cs-CZ" i="1" dirty="0" err="1"/>
              <a:t>Tenerife</a:t>
            </a:r>
            <a:r>
              <a:rPr lang="cs-CZ" i="1" dirty="0"/>
              <a:t>). Myslela jsem na všechny, které jsem v posledním desetiletí doprovázela. Na konci tohoto úchvatného přírodního útvaru je stěna evokující Jungovu černou zeď. Po ní stéká voda, někdy vytvářející malý vodopád. Je tu konec světa. Návštěvník soutěsky automaticky pohlédne vzhůru, kde se mu otevře nekonečný prostor oblohy. Nemocný, resp. umírající se, na rozdíl od zdravého, nemůže otočit a vrátit se zpět od své černé zdi. Může ale pohlédnout vzhůru, podobně jako každý, kdo dojde na konec Pekelné soutěsky. Tento „pohyb očí“ snad dělají všichni lidé, kteří dojdou k černé zdi. Někteří si jsou vědomi toho, že ruka a přítomnost kaplana jim zpřítomňuje toho Neznámého, kdo je doprovázel, třeba skrytě, v celém jejich životě a dával mu smysl. Toho neznámého, který jim otevře i další prostor. Jiní tuto skutečnost objevují až těsně před černou zdí. Lidí, kteří věří jen v černou stěnu, kteří nepodlehnou pokušení podívat se „vzhůru“ je minimum. I ti jsou však vděčni za to, že s nimi někdo k černé zdi dojde.</a:t>
            </a:r>
            <a:endParaRPr lang="cs-CZ" sz="2000" i="1" dirty="0"/>
          </a:p>
          <a:p>
            <a:pPr marL="0" indent="0">
              <a:buNone/>
            </a:pPr>
            <a:r>
              <a:rPr lang="cs-CZ" sz="2000" i="1" dirty="0"/>
              <a:t>			</a:t>
            </a:r>
            <a:r>
              <a:rPr lang="cs-CZ" sz="2000" dirty="0"/>
              <a:t>M. Opatrná, ze závěru disertační práce</a:t>
            </a:r>
          </a:p>
        </p:txBody>
      </p:sp>
    </p:spTree>
    <p:extLst>
      <p:ext uri="{BB962C8B-B14F-4D97-AF65-F5344CB8AC3E}">
        <p14:creationId xmlns:p14="http://schemas.microsoft.com/office/powerpoint/2010/main" val="722906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1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2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E2AC3627-53DD-4CB4-9CAC-48C9CDC84CAB}"/>
              </a:ext>
            </a:extLst>
          </p:cNvPr>
          <p:cNvSpPr>
            <a:spLocks noGrp="1"/>
          </p:cNvSpPr>
          <p:nvPr>
            <p:ph type="title"/>
          </p:nvPr>
        </p:nvSpPr>
        <p:spPr>
          <a:xfrm>
            <a:off x="1098468" y="885651"/>
            <a:ext cx="3229803" cy="4624603"/>
          </a:xfrm>
        </p:spPr>
        <p:txBody>
          <a:bodyPr>
            <a:normAutofit/>
          </a:bodyPr>
          <a:lstStyle/>
          <a:p>
            <a:r>
              <a:rPr lang="cs-CZ">
                <a:solidFill>
                  <a:srgbClr val="FFFFFF"/>
                </a:solidFill>
              </a:rPr>
              <a:t>Spiritualita a religiozita</a:t>
            </a:r>
          </a:p>
        </p:txBody>
      </p:sp>
      <p:sp>
        <p:nvSpPr>
          <p:cNvPr id="3" name="Zástupný obsah 2">
            <a:extLst>
              <a:ext uri="{FF2B5EF4-FFF2-40B4-BE49-F238E27FC236}">
                <a16:creationId xmlns:a16="http://schemas.microsoft.com/office/drawing/2014/main" id="{3F209C26-F310-4836-9273-AED280EA5EB9}"/>
              </a:ext>
            </a:extLst>
          </p:cNvPr>
          <p:cNvSpPr>
            <a:spLocks noGrp="1"/>
          </p:cNvSpPr>
          <p:nvPr>
            <p:ph idx="1"/>
          </p:nvPr>
        </p:nvSpPr>
        <p:spPr>
          <a:xfrm>
            <a:off x="4978708" y="885651"/>
            <a:ext cx="6525220" cy="4616849"/>
          </a:xfrm>
        </p:spPr>
        <p:txBody>
          <a:bodyPr anchor="ctr">
            <a:normAutofit/>
          </a:bodyPr>
          <a:lstStyle/>
          <a:p>
            <a:r>
              <a:rPr lang="cs-CZ" sz="2000" dirty="0"/>
              <a:t>Ve všech definicích paliativní péče, které vydala WHO, je vždy zařazena i péče o existenciální a duchovní problémy/utrpení nemocných a těch, kdo se o ně starají. </a:t>
            </a:r>
          </a:p>
          <a:p>
            <a:r>
              <a:rPr lang="cs-CZ" sz="2000" dirty="0"/>
              <a:t>Definice z r. 1990 mimo jiné konstatovala:</a:t>
            </a:r>
            <a:r>
              <a:rPr lang="cs-CZ" sz="2000" i="1" dirty="0"/>
              <a:t> </a:t>
            </a:r>
          </a:p>
          <a:p>
            <a:pPr lvl="1"/>
            <a:r>
              <a:rPr lang="cs-CZ" sz="2000" i="1" dirty="0"/>
              <a:t>Stěžejní je kontrola bolesti a dalších symptomů, psychologických, sociálních a </a:t>
            </a:r>
            <a:r>
              <a:rPr lang="cs-CZ" sz="2000" b="1" i="1" dirty="0"/>
              <a:t>duchovních</a:t>
            </a:r>
            <a:r>
              <a:rPr lang="cs-CZ" sz="2000" i="1" dirty="0"/>
              <a:t> potíží. Cílem je dosažení </a:t>
            </a:r>
            <a:r>
              <a:rPr lang="cs-CZ" sz="2000" b="1" i="1" dirty="0"/>
              <a:t>co nejlepší kvality života</a:t>
            </a:r>
            <a:r>
              <a:rPr lang="cs-CZ" sz="2000" i="1" dirty="0"/>
              <a:t>.  </a:t>
            </a:r>
          </a:p>
          <a:p>
            <a:r>
              <a:rPr lang="cs-CZ" sz="2000" dirty="0"/>
              <a:t>Pozdější definice z let 2002 a následně 2006 říká:</a:t>
            </a:r>
          </a:p>
          <a:p>
            <a:pPr lvl="1"/>
            <a:r>
              <a:rPr lang="cs-CZ" sz="2000" i="1" dirty="0"/>
              <a:t>Paliativní péče je přístup zlepšující kvalitu života pacientů a jejich rodin, kteří čelí problémům spojeným s život ohrožující nemocí, prostřednictvím předcházení a zmírňování utrpení pomocí včasného zjištění, vyhodnocení a řešení bolesti a dalších fyzických, psychosociálních a </a:t>
            </a:r>
            <a:r>
              <a:rPr lang="cs-CZ" sz="2000" b="1" i="1" dirty="0"/>
              <a:t>duchovníc</a:t>
            </a:r>
            <a:r>
              <a:rPr lang="cs-CZ" sz="2000" i="1" dirty="0"/>
              <a:t>h potíží.</a:t>
            </a:r>
            <a:r>
              <a:rPr lang="cs-CZ" sz="2000" dirty="0"/>
              <a:t> </a:t>
            </a:r>
          </a:p>
        </p:txBody>
      </p:sp>
    </p:spTree>
    <p:extLst>
      <p:ext uri="{BB962C8B-B14F-4D97-AF65-F5344CB8AC3E}">
        <p14:creationId xmlns:p14="http://schemas.microsoft.com/office/powerpoint/2010/main" val="3576521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D688454-09C3-49AE-A53C-AFA39A85F4E9}"/>
              </a:ext>
            </a:extLst>
          </p:cNvPr>
          <p:cNvSpPr>
            <a:spLocks noGrp="1"/>
          </p:cNvSpPr>
          <p:nvPr>
            <p:ph type="title"/>
          </p:nvPr>
        </p:nvSpPr>
        <p:spPr/>
        <p:txBody>
          <a:bodyPr>
            <a:normAutofit/>
          </a:bodyPr>
          <a:lstStyle/>
          <a:p>
            <a:endParaRPr lang="cs-CZ"/>
          </a:p>
        </p:txBody>
      </p:sp>
      <p:graphicFrame>
        <p:nvGraphicFramePr>
          <p:cNvPr id="5" name="Zástupný obsah 2">
            <a:extLst>
              <a:ext uri="{FF2B5EF4-FFF2-40B4-BE49-F238E27FC236}">
                <a16:creationId xmlns:a16="http://schemas.microsoft.com/office/drawing/2014/main" id="{78514B9C-D0A6-42ED-81A8-AB838D23E3A1}"/>
              </a:ext>
            </a:extLst>
          </p:cNvPr>
          <p:cNvGraphicFramePr>
            <a:graphicFrameLocks noGrp="1"/>
          </p:cNvGraphicFramePr>
          <p:nvPr>
            <p:ph idx="1"/>
            <p:extLst>
              <p:ext uri="{D42A27DB-BD31-4B8C-83A1-F6EECF244321}">
                <p14:modId xmlns:p14="http://schemas.microsoft.com/office/powerpoint/2010/main" val="696662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5214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20"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93EFB7D2-8E25-4B7F-92D9-B37B66DEC1E6}"/>
              </a:ext>
            </a:extLst>
          </p:cNvPr>
          <p:cNvSpPr>
            <a:spLocks noGrp="1"/>
          </p:cNvSpPr>
          <p:nvPr>
            <p:ph type="title"/>
          </p:nvPr>
        </p:nvSpPr>
        <p:spPr>
          <a:xfrm>
            <a:off x="1098468" y="885651"/>
            <a:ext cx="3229803" cy="4624603"/>
          </a:xfrm>
        </p:spPr>
        <p:txBody>
          <a:bodyPr>
            <a:normAutofit/>
          </a:bodyPr>
          <a:lstStyle/>
          <a:p>
            <a:r>
              <a:rPr lang="cs-CZ" dirty="0">
                <a:solidFill>
                  <a:srgbClr val="FFFFFF"/>
                </a:solidFill>
              </a:rPr>
              <a:t>Paliativní a kurativní</a:t>
            </a:r>
          </a:p>
        </p:txBody>
      </p:sp>
      <p:sp>
        <p:nvSpPr>
          <p:cNvPr id="3" name="Zástupný obsah 2">
            <a:extLst>
              <a:ext uri="{FF2B5EF4-FFF2-40B4-BE49-F238E27FC236}">
                <a16:creationId xmlns:a16="http://schemas.microsoft.com/office/drawing/2014/main" id="{D95FAE99-5A40-440B-80AE-626FE62DD514}"/>
              </a:ext>
            </a:extLst>
          </p:cNvPr>
          <p:cNvSpPr>
            <a:spLocks noGrp="1"/>
          </p:cNvSpPr>
          <p:nvPr>
            <p:ph idx="1"/>
          </p:nvPr>
        </p:nvSpPr>
        <p:spPr>
          <a:xfrm>
            <a:off x="4978708" y="885651"/>
            <a:ext cx="6525220" cy="4616849"/>
          </a:xfrm>
        </p:spPr>
        <p:txBody>
          <a:bodyPr anchor="ctr">
            <a:normAutofit/>
          </a:bodyPr>
          <a:lstStyle/>
          <a:p>
            <a:r>
              <a:rPr lang="cs-CZ" sz="2000"/>
              <a:t>Péče o duchovní dimenzi člověka je jedním z několika hlavních aspektů paliativní péče, které platí i pro kurativní medicínu.</a:t>
            </a:r>
          </a:p>
          <a:p>
            <a:r>
              <a:rPr lang="cs-CZ" sz="2000"/>
              <a:t>Doporučení Rady Evropy </a:t>
            </a:r>
            <a:r>
              <a:rPr lang="cs-CZ" sz="2000" i="1"/>
              <a:t>O organizaci paliativní péče:</a:t>
            </a:r>
          </a:p>
          <a:p>
            <a:pPr lvl="1"/>
            <a:r>
              <a:rPr lang="cs-CZ" sz="2000"/>
              <a:t>„Před rozborem definic a základních zásad je důležité poznamenat, že by se nemělo na paliativní péči pohlížet jako na něco zásadně odlišného od jiných forem nebo oblastí zdravotní péče. Takové zásadní rozlišování by ztěžovalo, ne-li znemožňovalo její začle­nění do systému zdravotnictví. </a:t>
            </a:r>
            <a:r>
              <a:rPr lang="cs-CZ" sz="2000" i="1"/>
              <a:t>Mnoho z hlavních aspektů paliativní péče platí i pro kurativní medicínu; </a:t>
            </a:r>
            <a:r>
              <a:rPr lang="cs-CZ" sz="2000"/>
              <a:t>na druhou stranu by rozvoj paliativní péče díky</a:t>
            </a:r>
            <a:r>
              <a:rPr lang="cs-CZ" sz="2000" b="1"/>
              <a:t> </a:t>
            </a:r>
            <a:r>
              <a:rPr lang="cs-CZ" sz="2000"/>
              <a:t>svému zamě­ření na některé dosud podceňované oblasti, jako jsou </a:t>
            </a:r>
            <a:r>
              <a:rPr lang="cs-CZ" sz="2000" b="1" i="1"/>
              <a:t>duchovní problémy</a:t>
            </a:r>
            <a:r>
              <a:rPr lang="cs-CZ" sz="2000"/>
              <a:t>,</a:t>
            </a:r>
            <a:r>
              <a:rPr lang="cs-CZ" sz="2000" b="1"/>
              <a:t> </a:t>
            </a:r>
            <a:r>
              <a:rPr lang="cs-CZ" sz="2000"/>
              <a:t>mohl mít </a:t>
            </a:r>
            <a:r>
              <a:rPr lang="cs-CZ" sz="2000" i="1"/>
              <a:t>pozitivní vliv</a:t>
            </a:r>
            <a:r>
              <a:rPr lang="cs-CZ" sz="2000"/>
              <a:t> na jiné formy zdravotní péče.“</a:t>
            </a:r>
          </a:p>
          <a:p>
            <a:endParaRPr lang="cs-CZ" sz="2000"/>
          </a:p>
        </p:txBody>
      </p:sp>
    </p:spTree>
    <p:extLst>
      <p:ext uri="{BB962C8B-B14F-4D97-AF65-F5344CB8AC3E}">
        <p14:creationId xmlns:p14="http://schemas.microsoft.com/office/powerpoint/2010/main" val="2074110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26"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86576FBA-D8AF-400F-9E02-9F71120044EB}"/>
              </a:ext>
            </a:extLst>
          </p:cNvPr>
          <p:cNvSpPr>
            <a:spLocks noGrp="1"/>
          </p:cNvSpPr>
          <p:nvPr>
            <p:ph type="title"/>
          </p:nvPr>
        </p:nvSpPr>
        <p:spPr>
          <a:xfrm>
            <a:off x="1098468" y="885651"/>
            <a:ext cx="3229803" cy="4624603"/>
          </a:xfrm>
        </p:spPr>
        <p:txBody>
          <a:bodyPr>
            <a:normAutofit/>
          </a:bodyPr>
          <a:lstStyle/>
          <a:p>
            <a:r>
              <a:rPr lang="cs-CZ">
                <a:solidFill>
                  <a:srgbClr val="FFFFFF"/>
                </a:solidFill>
              </a:rPr>
              <a:t>Další dokumenty k nezbytnosti péče o duchovní potřeby</a:t>
            </a:r>
          </a:p>
        </p:txBody>
      </p:sp>
      <p:sp>
        <p:nvSpPr>
          <p:cNvPr id="3" name="Zástupný obsah 2">
            <a:extLst>
              <a:ext uri="{FF2B5EF4-FFF2-40B4-BE49-F238E27FC236}">
                <a16:creationId xmlns:a16="http://schemas.microsoft.com/office/drawing/2014/main" id="{C8690345-7159-424F-A951-0CDFF88219C9}"/>
              </a:ext>
            </a:extLst>
          </p:cNvPr>
          <p:cNvSpPr>
            <a:spLocks noGrp="1"/>
          </p:cNvSpPr>
          <p:nvPr>
            <p:ph idx="1"/>
          </p:nvPr>
        </p:nvSpPr>
        <p:spPr>
          <a:xfrm>
            <a:off x="4978708" y="885651"/>
            <a:ext cx="6525220" cy="4616849"/>
          </a:xfrm>
        </p:spPr>
        <p:txBody>
          <a:bodyPr anchor="ctr">
            <a:normAutofit/>
          </a:bodyPr>
          <a:lstStyle/>
          <a:p>
            <a:r>
              <a:rPr lang="cs-CZ" sz="1700"/>
              <a:t>WHO </a:t>
            </a:r>
          </a:p>
          <a:p>
            <a:pPr lvl="1"/>
            <a:r>
              <a:rPr lang="cs-CZ" sz="1700"/>
              <a:t>„New Guide on palliative care services for people living with advanced cancer“</a:t>
            </a:r>
          </a:p>
          <a:p>
            <a:pPr lvl="1"/>
            <a:r>
              <a:rPr lang="cs-CZ" sz="1700"/>
              <a:t>Globálním atlas paliativní péče na konci života (2014)</a:t>
            </a:r>
          </a:p>
          <a:p>
            <a:r>
              <a:rPr lang="cs-CZ" sz="1700"/>
              <a:t>Akreditační standardy pro nemocnice - Joint Commission International Accreditation Standards for Hos­pital</a:t>
            </a:r>
          </a:p>
          <a:p>
            <a:pPr lvl="1"/>
            <a:r>
              <a:rPr lang="cs-CZ" sz="1700"/>
              <a:t>důraz na rozpoznání a zajištění péče o duchovní a náboženské potřeby (pocity zoufalství, utrpení, viny, potřeba odpouštění)</a:t>
            </a:r>
          </a:p>
          <a:p>
            <a:r>
              <a:rPr lang="cs-CZ" sz="1700"/>
              <a:t>Péče o duchovní dimenzi celosvětově považována za velmi důležitou součást celkové péče o pacienta </a:t>
            </a:r>
          </a:p>
          <a:p>
            <a:r>
              <a:rPr lang="en-US" sz="1700"/>
              <a:t>„Everyone has a right to be treated, and die, with dignity. The relief of pain – physical, </a:t>
            </a:r>
            <a:r>
              <a:rPr lang="en-US" sz="1700" i="1"/>
              <a:t>emotional, spiritual</a:t>
            </a:r>
            <a:r>
              <a:rPr lang="en-US" sz="1700"/>
              <a:t> and social – is a </a:t>
            </a:r>
            <a:r>
              <a:rPr lang="en-US" sz="1700" i="1"/>
              <a:t>human right</a:t>
            </a:r>
            <a:r>
              <a:rPr lang="en-US" sz="1700"/>
              <a:t>.“ - Dr Catherine Le Galès-Camus, WHO assistant director-general for non-communicable diseases and mental health. </a:t>
            </a:r>
            <a:endParaRPr lang="cs-CZ" sz="1700"/>
          </a:p>
          <a:p>
            <a:endParaRPr lang="cs-CZ" sz="1700"/>
          </a:p>
        </p:txBody>
      </p:sp>
    </p:spTree>
    <p:extLst>
      <p:ext uri="{BB962C8B-B14F-4D97-AF65-F5344CB8AC3E}">
        <p14:creationId xmlns:p14="http://schemas.microsoft.com/office/powerpoint/2010/main" val="3409866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77390F6A-1CEC-45CF-BD23-ADF7A637507C}"/>
              </a:ext>
            </a:extLst>
          </p:cNvPr>
          <p:cNvSpPr>
            <a:spLocks noGrp="1"/>
          </p:cNvSpPr>
          <p:nvPr>
            <p:ph type="title"/>
          </p:nvPr>
        </p:nvSpPr>
        <p:spPr>
          <a:xfrm>
            <a:off x="1098468" y="885651"/>
            <a:ext cx="3229803" cy="4624603"/>
          </a:xfrm>
        </p:spPr>
        <p:txBody>
          <a:bodyPr>
            <a:normAutofit/>
          </a:bodyPr>
          <a:lstStyle/>
          <a:p>
            <a:r>
              <a:rPr lang="cs-CZ">
                <a:solidFill>
                  <a:srgbClr val="FFFFFF"/>
                </a:solidFill>
              </a:rPr>
              <a:t>Pallium</a:t>
            </a:r>
          </a:p>
        </p:txBody>
      </p:sp>
      <p:sp>
        <p:nvSpPr>
          <p:cNvPr id="3" name="Zástupný obsah 2">
            <a:extLst>
              <a:ext uri="{FF2B5EF4-FFF2-40B4-BE49-F238E27FC236}">
                <a16:creationId xmlns:a16="http://schemas.microsoft.com/office/drawing/2014/main" id="{20FD1B0B-5817-4B26-83D8-DC15A7C655A8}"/>
              </a:ext>
            </a:extLst>
          </p:cNvPr>
          <p:cNvSpPr>
            <a:spLocks noGrp="1"/>
          </p:cNvSpPr>
          <p:nvPr>
            <p:ph idx="1"/>
          </p:nvPr>
        </p:nvSpPr>
        <p:spPr>
          <a:xfrm>
            <a:off x="4978708" y="885651"/>
            <a:ext cx="6525220" cy="4616849"/>
          </a:xfrm>
        </p:spPr>
        <p:txBody>
          <a:bodyPr anchor="ctr">
            <a:normAutofit/>
          </a:bodyPr>
          <a:lstStyle/>
          <a:p>
            <a:r>
              <a:rPr lang="cs-CZ" sz="1700" dirty="0"/>
              <a:t>latinské slovo pallium (odtud slovo paliativní) - rouška nebo plášť, </a:t>
            </a:r>
          </a:p>
          <a:p>
            <a:r>
              <a:rPr lang="cs-CZ" sz="1700" dirty="0"/>
              <a:t>úkolem paliativní péče je zakrýt hojivou rouškou účinky nevyléčitelné nemoci nebo poskytnout plášť těm, kteří byli ponechání na mrazu, protože jim kurativní medicína nemůže pomoci</a:t>
            </a:r>
          </a:p>
          <a:p>
            <a:r>
              <a:rPr lang="cs-CZ" sz="1700" dirty="0"/>
              <a:t>rouška nebo plášť, který je proděravělý nebo kterému jeho určitá část chybí, pacienta příliš nezahřeje, obdobně jako spací pytel neposkytne v mrazu ochranu, není-li celistvý</a:t>
            </a:r>
          </a:p>
          <a:p>
            <a:endParaRPr lang="cs-CZ" sz="1700" dirty="0"/>
          </a:p>
          <a:p>
            <a:r>
              <a:rPr lang="cs-CZ" sz="1700" dirty="0"/>
              <a:t>chybí-li v poskytování paliativní péče </a:t>
            </a:r>
            <a:r>
              <a:rPr lang="cs-CZ" sz="1700" dirty="0" err="1"/>
              <a:t>péče</a:t>
            </a:r>
            <a:r>
              <a:rPr lang="cs-CZ" sz="1700" dirty="0"/>
              <a:t> o duchovní dimenzi nemocného a jeho rodiny, chybí jedna z jejích podstatných částí.  </a:t>
            </a:r>
          </a:p>
          <a:p>
            <a:r>
              <a:rPr lang="cs-CZ" sz="1700" dirty="0"/>
              <a:t>obě definice paliativní péče z WHO kladou důraz na péči o duchovní obtíže a dávají je společně s péčí o další dimenze nemocného a jeho rodiny do souvislosti s </a:t>
            </a:r>
            <a:r>
              <a:rPr lang="cs-CZ" sz="1700" b="1" dirty="0"/>
              <a:t>kvalitou</a:t>
            </a:r>
            <a:r>
              <a:rPr lang="cs-CZ" sz="1700" dirty="0"/>
              <a:t> života. Celý plášť/celá pokrývka jistě přispějí ke kvalitě života nemocného podstatně více, než jen zkrácený nebo děravý plášť. </a:t>
            </a:r>
          </a:p>
          <a:p>
            <a:endParaRPr lang="cs-CZ" sz="1700" dirty="0"/>
          </a:p>
        </p:txBody>
      </p:sp>
      <p:sp>
        <p:nvSpPr>
          <p:cNvPr id="14" name="Šipka: doprava 13">
            <a:extLst>
              <a:ext uri="{FF2B5EF4-FFF2-40B4-BE49-F238E27FC236}">
                <a16:creationId xmlns:a16="http://schemas.microsoft.com/office/drawing/2014/main" id="{B888E739-BE9F-4C40-8D7B-686562E233DB}"/>
              </a:ext>
            </a:extLst>
          </p:cNvPr>
          <p:cNvSpPr/>
          <p:nvPr/>
        </p:nvSpPr>
        <p:spPr>
          <a:xfrm>
            <a:off x="6644640" y="283999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818393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43B70F6D-20F6-42A1-9397-71A4468C0BA6}"/>
              </a:ext>
            </a:extLst>
          </p:cNvPr>
          <p:cNvSpPr>
            <a:spLocks noGrp="1"/>
          </p:cNvSpPr>
          <p:nvPr>
            <p:ph type="title"/>
          </p:nvPr>
        </p:nvSpPr>
        <p:spPr>
          <a:xfrm>
            <a:off x="1098468" y="885651"/>
            <a:ext cx="3229803" cy="4624603"/>
          </a:xfrm>
        </p:spPr>
        <p:txBody>
          <a:bodyPr>
            <a:normAutofit/>
          </a:bodyPr>
          <a:lstStyle/>
          <a:p>
            <a:r>
              <a:rPr lang="cs-CZ">
                <a:solidFill>
                  <a:srgbClr val="FFFFFF"/>
                </a:solidFill>
              </a:rPr>
              <a:t>Spiritualita</a:t>
            </a:r>
          </a:p>
        </p:txBody>
      </p:sp>
      <p:sp>
        <p:nvSpPr>
          <p:cNvPr id="3" name="Zástupný obsah 2">
            <a:extLst>
              <a:ext uri="{FF2B5EF4-FFF2-40B4-BE49-F238E27FC236}">
                <a16:creationId xmlns:a16="http://schemas.microsoft.com/office/drawing/2014/main" id="{5CDC4BEB-2335-426C-975C-837C47B38ABC}"/>
              </a:ext>
            </a:extLst>
          </p:cNvPr>
          <p:cNvSpPr>
            <a:spLocks noGrp="1"/>
          </p:cNvSpPr>
          <p:nvPr>
            <p:ph idx="1"/>
          </p:nvPr>
        </p:nvSpPr>
        <p:spPr>
          <a:xfrm>
            <a:off x="4978708" y="885651"/>
            <a:ext cx="6525220" cy="4616849"/>
          </a:xfrm>
        </p:spPr>
        <p:txBody>
          <a:bodyPr anchor="ctr">
            <a:normAutofit/>
          </a:bodyPr>
          <a:lstStyle/>
          <a:p>
            <a:r>
              <a:rPr lang="cs-CZ" sz="1700" dirty="0"/>
              <a:t>Vzhledem k historickému vývoji, styčným plochám křesťanské teologie a medicíny na straně jedné a novými náboženskými hnutími na straně druhé, není jednoduché definovat termíny spiritualita a spirituální/duchovní.</a:t>
            </a:r>
          </a:p>
          <a:p>
            <a:r>
              <a:rPr lang="cs-CZ" sz="1700" dirty="0"/>
              <a:t>Situace je o to obtížnější, že teologové, religionisté a sociologové používají v obdobných významech a situacích výrazy religiozita a religiózní. </a:t>
            </a:r>
          </a:p>
          <a:p>
            <a:r>
              <a:rPr lang="cs-CZ" sz="1700" dirty="0"/>
              <a:t>"Různá náboženství jsou proudy, jak se vztahovat k tomu, co člověka přesahuje. Je tu však problém: Proč člověk potřebuje k plnému životu odpověď na poslední otázky smyslu života a smrti, zatímco zvíře nikoli?  ...  Potřebu vertikálního vztahu, rostoucího z naléhavosti posledních otázek, zvláště otázky smyslu, nazývám </a:t>
            </a:r>
            <a:r>
              <a:rPr lang="cs-CZ" sz="1700" i="1" dirty="0"/>
              <a:t>náboženskost člověka</a:t>
            </a:r>
            <a:r>
              <a:rPr lang="cs-CZ" sz="1700" dirty="0"/>
              <a:t>. To je konstanta, kterou sice můžeme popírat a neuznávat, ale tím ji nezrušíme. ...  Kdykoli tyto poslední otázky sevřou lidské nitro, stává se člověk náboženským, hledá vertikální vztah, vrchol hodnotové stupnice, potřebuje poslední Odpověď ."             religionista </a:t>
            </a:r>
            <a:r>
              <a:rPr lang="cs-CZ" sz="1700" dirty="0" err="1"/>
              <a:t>J.Heller</a:t>
            </a:r>
            <a:r>
              <a:rPr lang="cs-CZ" sz="1700" dirty="0"/>
              <a:t>, Podvečerní děkování</a:t>
            </a:r>
          </a:p>
          <a:p>
            <a:pPr marL="0" indent="0">
              <a:buNone/>
            </a:pPr>
            <a:endParaRPr lang="cs-CZ" sz="1700" dirty="0"/>
          </a:p>
          <a:p>
            <a:endParaRPr lang="cs-CZ" sz="1700" dirty="0"/>
          </a:p>
        </p:txBody>
      </p:sp>
    </p:spTree>
    <p:extLst>
      <p:ext uri="{BB962C8B-B14F-4D97-AF65-F5344CB8AC3E}">
        <p14:creationId xmlns:p14="http://schemas.microsoft.com/office/powerpoint/2010/main" val="2831615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E2AC3627-53DD-4CB4-9CAC-48C9CDC84CAB}"/>
              </a:ext>
            </a:extLst>
          </p:cNvPr>
          <p:cNvSpPr>
            <a:spLocks noGrp="1"/>
          </p:cNvSpPr>
          <p:nvPr>
            <p:ph type="title"/>
          </p:nvPr>
        </p:nvSpPr>
        <p:spPr>
          <a:xfrm>
            <a:off x="1098468" y="885651"/>
            <a:ext cx="3229803" cy="4624603"/>
          </a:xfrm>
        </p:spPr>
        <p:txBody>
          <a:bodyPr>
            <a:normAutofit/>
          </a:bodyPr>
          <a:lstStyle/>
          <a:p>
            <a:r>
              <a:rPr lang="cs-CZ">
                <a:solidFill>
                  <a:srgbClr val="FFFFFF"/>
                </a:solidFill>
              </a:rPr>
              <a:t>Spiritualita a religiozita</a:t>
            </a:r>
          </a:p>
        </p:txBody>
      </p:sp>
      <p:sp>
        <p:nvSpPr>
          <p:cNvPr id="3" name="Zástupný obsah 2">
            <a:extLst>
              <a:ext uri="{FF2B5EF4-FFF2-40B4-BE49-F238E27FC236}">
                <a16:creationId xmlns:a16="http://schemas.microsoft.com/office/drawing/2014/main" id="{3F209C26-F310-4836-9273-AED280EA5EB9}"/>
              </a:ext>
            </a:extLst>
          </p:cNvPr>
          <p:cNvSpPr>
            <a:spLocks noGrp="1"/>
          </p:cNvSpPr>
          <p:nvPr>
            <p:ph idx="1"/>
          </p:nvPr>
        </p:nvSpPr>
        <p:spPr>
          <a:xfrm>
            <a:off x="4978708" y="885651"/>
            <a:ext cx="6525220" cy="4616849"/>
          </a:xfrm>
        </p:spPr>
        <p:txBody>
          <a:bodyPr anchor="ctr">
            <a:normAutofit/>
          </a:bodyPr>
          <a:lstStyle/>
          <a:p>
            <a:r>
              <a:rPr lang="cs-CZ" sz="2400" dirty="0"/>
              <a:t>V literatuře týkající se paliativní medicíny a péče převažují slova spiritualita a spirituální. </a:t>
            </a:r>
          </a:p>
          <a:p>
            <a:r>
              <a:rPr lang="cs-CZ" sz="2400" dirty="0"/>
              <a:t>Spiritualita je chápána jako jedna z dimenzí lidského bytí, jako universální lidská charakteristika, prostřednictvím které lidé hledají a nacházejí smysl života a vztah s tím, co je překračuje (transcenduje).</a:t>
            </a:r>
          </a:p>
          <a:p>
            <a:r>
              <a:rPr lang="cs-CZ" sz="2400" dirty="0"/>
              <a:t>V tomto smyslu je náboženství chápáno jako jeden z projevů spirituality. Zdaleka ne všichni poskytovatelé pastorační či duchovní péče s tímto zjednodušeným pohledem souhlasí. </a:t>
            </a:r>
          </a:p>
        </p:txBody>
      </p:sp>
    </p:spTree>
    <p:extLst>
      <p:ext uri="{BB962C8B-B14F-4D97-AF65-F5344CB8AC3E}">
        <p14:creationId xmlns:p14="http://schemas.microsoft.com/office/powerpoint/2010/main" val="3438847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402D1330-14DC-421E-9C1A-8117B9E086A4}"/>
              </a:ext>
            </a:extLst>
          </p:cNvPr>
          <p:cNvSpPr>
            <a:spLocks noGrp="1"/>
          </p:cNvSpPr>
          <p:nvPr>
            <p:ph type="title"/>
          </p:nvPr>
        </p:nvSpPr>
        <p:spPr>
          <a:xfrm>
            <a:off x="1098468" y="885651"/>
            <a:ext cx="3229803" cy="4624603"/>
          </a:xfrm>
        </p:spPr>
        <p:txBody>
          <a:bodyPr>
            <a:normAutofit/>
          </a:bodyPr>
          <a:lstStyle/>
          <a:p>
            <a:r>
              <a:rPr lang="cs-CZ">
                <a:solidFill>
                  <a:srgbClr val="FFFFFF"/>
                </a:solidFill>
              </a:rPr>
              <a:t>Emoční podpora</a:t>
            </a:r>
          </a:p>
        </p:txBody>
      </p:sp>
      <p:sp>
        <p:nvSpPr>
          <p:cNvPr id="3" name="Zástupný obsah 2">
            <a:extLst>
              <a:ext uri="{FF2B5EF4-FFF2-40B4-BE49-F238E27FC236}">
                <a16:creationId xmlns:a16="http://schemas.microsoft.com/office/drawing/2014/main" id="{8D8F5801-2F88-4B90-927F-94FC98B205D0}"/>
              </a:ext>
            </a:extLst>
          </p:cNvPr>
          <p:cNvSpPr>
            <a:spLocks noGrp="1"/>
          </p:cNvSpPr>
          <p:nvPr>
            <p:ph idx="1"/>
          </p:nvPr>
        </p:nvSpPr>
        <p:spPr>
          <a:xfrm>
            <a:off x="4978708" y="885651"/>
            <a:ext cx="6525220" cy="4616849"/>
          </a:xfrm>
        </p:spPr>
        <p:txBody>
          <a:bodyPr anchor="ctr">
            <a:normAutofit/>
          </a:bodyPr>
          <a:lstStyle/>
          <a:p>
            <a:r>
              <a:rPr lang="cs-CZ" sz="2400"/>
              <a:t>Emoční a existenciální problémy a otázky jsou uváděny buď samostatně, nebo také jako součást spirituality. </a:t>
            </a:r>
          </a:p>
          <a:p>
            <a:r>
              <a:rPr lang="cs-CZ" sz="2400"/>
              <a:t>Do uvedeného širšího pojetí spirituality spadá i umění, kultura a obecně celý vnitřní život člověka jako osoby. </a:t>
            </a:r>
          </a:p>
          <a:p>
            <a:endParaRPr lang="cs-CZ" sz="2400"/>
          </a:p>
        </p:txBody>
      </p:sp>
    </p:spTree>
    <p:extLst>
      <p:ext uri="{BB962C8B-B14F-4D97-AF65-F5344CB8AC3E}">
        <p14:creationId xmlns:p14="http://schemas.microsoft.com/office/powerpoint/2010/main" val="3971209211"/>
      </p:ext>
    </p:extLst>
  </p:cSld>
  <p:clrMapOvr>
    <a:masterClrMapping/>
  </p:clrMapOvr>
</p:sld>
</file>

<file path=ppt/theme/theme1.xml><?xml version="1.0" encoding="utf-8"?>
<a:theme xmlns:a="http://schemas.openxmlformats.org/drawingml/2006/main" name="BrushVTI">
  <a:themeElements>
    <a:clrScheme name="Custom 17">
      <a:dk1>
        <a:sysClr val="windowText" lastClr="000000"/>
      </a:dk1>
      <a:lt1>
        <a:sysClr val="window" lastClr="FFFFFF"/>
      </a:lt1>
      <a:dk2>
        <a:srgbClr val="57495C"/>
      </a:dk2>
      <a:lt2>
        <a:srgbClr val="E7E6E6"/>
      </a:lt2>
      <a:accent1>
        <a:srgbClr val="F07C98"/>
      </a:accent1>
      <a:accent2>
        <a:srgbClr val="A6778D"/>
      </a:accent2>
      <a:accent3>
        <a:srgbClr val="768BA6"/>
      </a:accent3>
      <a:accent4>
        <a:srgbClr val="E8908B"/>
      </a:accent4>
      <a:accent5>
        <a:srgbClr val="C47A93"/>
      </a:accent5>
      <a:accent6>
        <a:srgbClr val="70A8DB"/>
      </a:accent6>
      <a:hlink>
        <a:srgbClr val="EB8067"/>
      </a:hlink>
      <a:folHlink>
        <a:srgbClr val="7BC7C0"/>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TotalTime>
  <Words>1778</Words>
  <Application>Microsoft Office PowerPoint</Application>
  <PresentationFormat>Širokoúhlá obrazovka</PresentationFormat>
  <Paragraphs>91</Paragraphs>
  <Slides>18</Slides>
  <Notes>0</Notes>
  <HiddenSlides>0</HiddenSlides>
  <MMClips>0</MMClips>
  <ScaleCrop>false</ScaleCrop>
  <HeadingPairs>
    <vt:vector size="6" baseType="variant">
      <vt:variant>
        <vt:lpstr>Použitá písma</vt:lpstr>
      </vt:variant>
      <vt:variant>
        <vt:i4>5</vt:i4>
      </vt:variant>
      <vt:variant>
        <vt:lpstr>Motiv</vt:lpstr>
      </vt:variant>
      <vt:variant>
        <vt:i4>2</vt:i4>
      </vt:variant>
      <vt:variant>
        <vt:lpstr>Nadpisy snímků</vt:lpstr>
      </vt:variant>
      <vt:variant>
        <vt:i4>18</vt:i4>
      </vt:variant>
    </vt:vector>
  </HeadingPairs>
  <TitlesOfParts>
    <vt:vector size="25" baseType="lpstr">
      <vt:lpstr>Arial</vt:lpstr>
      <vt:lpstr>Calibri</vt:lpstr>
      <vt:lpstr>Calibri Light</vt:lpstr>
      <vt:lpstr>Century Gothic</vt:lpstr>
      <vt:lpstr>Elephant</vt:lpstr>
      <vt:lpstr>BrushVTI</vt:lpstr>
      <vt:lpstr>Motiv Office</vt:lpstr>
      <vt:lpstr>Klinická pastorační péče</vt:lpstr>
      <vt:lpstr>Spiritualita a religiozita</vt:lpstr>
      <vt:lpstr>Prezentace aplikace PowerPoint</vt:lpstr>
      <vt:lpstr>Paliativní a kurativní</vt:lpstr>
      <vt:lpstr>Další dokumenty k nezbytnosti péče o duchovní potřeby</vt:lpstr>
      <vt:lpstr>Pallium</vt:lpstr>
      <vt:lpstr>Spiritualita</vt:lpstr>
      <vt:lpstr>Spiritualita a religiozita</vt:lpstr>
      <vt:lpstr>Emoční podpora</vt:lpstr>
      <vt:lpstr>Prezentace aplikace PowerPoint</vt:lpstr>
      <vt:lpstr>Prezentace aplikace PowerPoint</vt:lpstr>
      <vt:lpstr> Definice KPP</vt:lpstr>
      <vt:lpstr>NK</vt:lpstr>
      <vt:lpstr>NK</vt:lpstr>
      <vt:lpstr>NK</vt:lpstr>
      <vt:lpstr>NK</vt:lpstr>
      <vt:lpstr>Prezentace aplikace PowerPoint</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Klinická pastorační péče</dc:title>
  <dc:creator>Marie Opatrná</dc:creator>
  <cp:lastModifiedBy>Marie Opatrná</cp:lastModifiedBy>
  <cp:revision>5</cp:revision>
  <dcterms:created xsi:type="dcterms:W3CDTF">2020-03-20T09:18:24Z</dcterms:created>
  <dcterms:modified xsi:type="dcterms:W3CDTF">2020-03-20T16:35:35Z</dcterms:modified>
</cp:coreProperties>
</file>