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04" r:id="rId5"/>
    <p:sldId id="305" r:id="rId6"/>
    <p:sldId id="306" r:id="rId7"/>
    <p:sldId id="307" r:id="rId8"/>
    <p:sldId id="308" r:id="rId9"/>
    <p:sldId id="257" r:id="rId10"/>
    <p:sldId id="258" r:id="rId11"/>
    <p:sldId id="311" r:id="rId12"/>
    <p:sldId id="300" r:id="rId13"/>
    <p:sldId id="299" r:id="rId14"/>
    <p:sldId id="289" r:id="rId15"/>
    <p:sldId id="293" r:id="rId16"/>
    <p:sldId id="294" r:id="rId17"/>
    <p:sldId id="296" r:id="rId18"/>
    <p:sldId id="317" r:id="rId19"/>
    <p:sldId id="328" r:id="rId20"/>
    <p:sldId id="312" r:id="rId21"/>
    <p:sldId id="313" r:id="rId22"/>
    <p:sldId id="314" r:id="rId23"/>
    <p:sldId id="315" r:id="rId24"/>
    <p:sldId id="316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9" r:id="rId35"/>
    <p:sldId id="268" r:id="rId36"/>
    <p:sldId id="269" r:id="rId37"/>
    <p:sldId id="270" r:id="rId38"/>
    <p:sldId id="271" r:id="rId39"/>
    <p:sldId id="272" r:id="rId40"/>
    <p:sldId id="284" r:id="rId41"/>
    <p:sldId id="301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6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End-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Doc. MUDr. Jaromír Matějek, Ph.D., Th.D., LL.M.</a:t>
            </a:r>
          </a:p>
        </p:txBody>
      </p:sp>
    </p:spTree>
    <p:extLst>
      <p:ext uri="{BB962C8B-B14F-4D97-AF65-F5344CB8AC3E}">
        <p14:creationId xmlns:p14="http://schemas.microsoft.com/office/powerpoint/2010/main" val="323497529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0611"/>
            <a:ext cx="8229600" cy="1143000"/>
          </a:xfrm>
        </p:spPr>
        <p:txBody>
          <a:bodyPr/>
          <a:lstStyle/>
          <a:p>
            <a:r>
              <a:rPr lang="cs-CZ" dirty="0"/>
              <a:t>End-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…. proces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Cíl terapie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B. Autonomie pacienta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C. Medicínské souvislosti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22057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5A558-D38C-A7FF-13A9-775B2A85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Cíle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483709-15AC-A7AE-E7C1-DD2A02D39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 s pacientem/jeho zástupcem si určíme cíl péče.</a:t>
            </a:r>
          </a:p>
          <a:p>
            <a:r>
              <a:rPr lang="cs-CZ" dirty="0"/>
              <a:t>K tomu pak zaměřím terapeutickou strategii.</a:t>
            </a:r>
          </a:p>
          <a:p>
            <a:r>
              <a:rPr lang="cs-CZ" dirty="0"/>
              <a:t>Využívám </a:t>
            </a:r>
          </a:p>
          <a:p>
            <a:pPr lvl="1"/>
            <a:r>
              <a:rPr lang="cs-CZ" dirty="0"/>
              <a:t>evidence-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  <a:p>
            <a:pPr lvl="2"/>
            <a:r>
              <a:rPr lang="cs-CZ" dirty="0"/>
              <a:t>Prognóza – medián + krajní hodnoty</a:t>
            </a:r>
          </a:p>
          <a:p>
            <a:pPr lvl="1"/>
            <a:r>
              <a:rPr lang="cs-CZ" dirty="0"/>
              <a:t>eminence-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45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Cíle terapie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„O co hrajeme?“ – vyjasnit v komunikaci s pacientem, ev. jeho zástupcem, opatrovníkem, rodinou.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Uzdravení?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Délka života? (naproti tomu pouhé udržování fyzického života nikdy k tradici medicíny nepatřilo)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Kvalita života?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Individuální „poslední“ přání?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Duchovní rozměr – např. smíření, spiritualita (i primárně institucionálně nenáboženská)?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96846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Autonomie pacienta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Teze: V centru všeho je pacient. On je klíčem k řešení…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Informovaný souhlas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Zástupné rozhodování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dirty="0"/>
              <a:t>Opatrovník (§ 463 NOZ, </a:t>
            </a:r>
            <a:r>
              <a:rPr lang="cs-CZ" dirty="0" err="1"/>
              <a:t>odst</a:t>
            </a:r>
            <a:r>
              <a:rPr lang="cs-CZ" dirty="0"/>
              <a:t> 1. – Opatrovníka jmenuje soud; současně určí rozsah opatrovníkových práv a povinností. Předběžná prohlášení § 38 NOZ)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dirty="0"/>
              <a:t>Zástupce pacienta (§ 34 ZZS, § 33 ZZS)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dirty="0"/>
              <a:t>Dříve vyslovená přání (§ 36 ZZS) + interpretace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dirty="0" err="1"/>
              <a:t>Behandlunswünsche</a:t>
            </a:r>
            <a:endParaRPr lang="cs-CZ" dirty="0"/>
          </a:p>
          <a:p>
            <a:pPr marL="971550" lvl="1" indent="-571500">
              <a:buFont typeface="+mj-lt"/>
              <a:buAutoNum type="alphaLcParenR"/>
            </a:pPr>
            <a:r>
              <a:rPr lang="cs-CZ" dirty="0"/>
              <a:t>Nejlepší zájem (obecný pojem + pacientova osobní představa jeho nejlepším zájmu)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dirty="0"/>
              <a:t>Komunikace STADA + SPIKES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10834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Medicínské souvislosti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Medicínská indikace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Nenasazování a ukončování terapie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Princip dvojího účinku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068994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Medicínská indikace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lphaLcParenR"/>
            </a:pPr>
            <a:endParaRPr lang="cs-CZ" dirty="0"/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Obecná – co je indikováno v takových situacích (literatura, EBM, </a:t>
            </a:r>
            <a:r>
              <a:rPr lang="cs-CZ" dirty="0" err="1"/>
              <a:t>guidelines</a:t>
            </a:r>
            <a:r>
              <a:rPr lang="cs-CZ" dirty="0"/>
              <a:t>).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/>
              <a:t>Co je indikováno v tomto konkrétním případě?</a:t>
            </a:r>
          </a:p>
          <a:p>
            <a:pPr marL="400050" lvl="1" indent="0">
              <a:buNone/>
            </a:pPr>
            <a:r>
              <a:rPr lang="cs-CZ" dirty="0"/>
              <a:t>přičemž b) se nemusí rovnat  a)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Př. pacient se zastíněním na snímku plic…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80395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Nenasazování a ukončování terapie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Psychologicky je snadnější terapii nezahájit než ukončit (ukončení vnímáme jako aktivní úkon, nezahájení je pasivní – neděláme nic…)</a:t>
            </a:r>
          </a:p>
          <a:p>
            <a:r>
              <a:rPr lang="cs-CZ" dirty="0"/>
              <a:t>Představa, že </a:t>
            </a:r>
            <a:r>
              <a:rPr lang="cs-CZ" dirty="0" err="1"/>
              <a:t>withholding</a:t>
            </a:r>
            <a:r>
              <a:rPr lang="cs-CZ" dirty="0"/>
              <a:t> a </a:t>
            </a:r>
            <a:r>
              <a:rPr lang="cs-CZ" dirty="0" err="1"/>
              <a:t>withdrawing</a:t>
            </a:r>
            <a:r>
              <a:rPr lang="cs-CZ" dirty="0"/>
              <a:t> je totéž vychází z přesvědčení, že tato rozhodnutí se dějí pouze na základě úvahy risk vs. benefit a na základě preferencí pacienta.</a:t>
            </a:r>
          </a:p>
          <a:p>
            <a:r>
              <a:rPr lang="cs-CZ" dirty="0"/>
              <a:t>Eticky má nenasazení a ukončení terapie stejnou hodnotu, hledáme, co je smysluplné v pacientově situaci.</a:t>
            </a:r>
          </a:p>
          <a:p>
            <a:r>
              <a:rPr lang="cs-CZ" dirty="0"/>
              <a:t>Často jsme schopni určit benefit terapie pro pacienta až na základě terapeutického pokusu. Tedy pokud váháme s ukončením terapie, můžeme mít tendenci ji nenasazovat a tak vlastně ani neurčíme benefit, který by pro pacienta mohla mít.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Ukončení není vražda nebo zabití. Je to ukončení zásahu do integrity.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684155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Princip dvojího účinku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Léčebný postup má dva účinky:</a:t>
            </a:r>
          </a:p>
          <a:p>
            <a:r>
              <a:rPr lang="cs-CZ" dirty="0"/>
              <a:t>Jeden chtěný, druhý připuštěný</a:t>
            </a:r>
          </a:p>
          <a:p>
            <a:r>
              <a:rPr lang="cs-CZ" dirty="0"/>
              <a:t>Chceme dobrý účinek, zároveň připouštíme i efekt druhý, který je s žádoucím účinkem pevně spojen.</a:t>
            </a:r>
          </a:p>
          <a:p>
            <a:r>
              <a:rPr lang="cs-CZ" dirty="0"/>
              <a:t>Úmysl lékaře je zde kritický pro posouzení celého jednání. </a:t>
            </a:r>
          </a:p>
          <a:p>
            <a:r>
              <a:rPr lang="cs-CZ" dirty="0"/>
              <a:t>Je třeba vést komunikaci i dokumentaci pacienta tak, aby byl úmysl jednajícího zřejmý. Lékaři musejí jasně uvést např. úmysl tišit bolest s tím, že podané dávce odpovídají klinické projevy pacienta (to musí souznít i sesterské dokumentaci).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98600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EA6D1-7785-5EF2-C274-6494B797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9463D-7871-75E6-4443-397B8B1C8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REMAP – změna terapeutického plánu</a:t>
            </a:r>
          </a:p>
          <a:p>
            <a:endParaRPr lang="cs-CZ" dirty="0"/>
          </a:p>
          <a:p>
            <a:r>
              <a:rPr lang="cs-CZ" dirty="0"/>
              <a:t>SPIKES – sdělení špatné zprávy</a:t>
            </a:r>
          </a:p>
          <a:p>
            <a:endParaRPr lang="cs-CZ" dirty="0"/>
          </a:p>
          <a:p>
            <a:r>
              <a:rPr lang="cs-CZ" dirty="0"/>
              <a:t>STADA – vedení rozhovoru o pacientovi, který není schopen o sobě rozhodovat.</a:t>
            </a:r>
          </a:p>
        </p:txBody>
      </p:sp>
    </p:spTree>
    <p:extLst>
      <p:ext uri="{BB962C8B-B14F-4D97-AF65-F5344CB8AC3E}">
        <p14:creationId xmlns:p14="http://schemas.microsoft.com/office/powerpoint/2010/main" val="1490914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BD61213-3589-03E1-AC49-F7325B282D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Změna terapeutického cíle REMAP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F75AC28-5F6F-A324-1D26-BEC739CB9E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27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3489F-0064-E957-18DA-E08EF3E5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to děláme?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A353D-8FA2-4EF6-F582-AE7567932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Principled</a:t>
            </a:r>
            <a:r>
              <a:rPr lang="cs-CZ" dirty="0"/>
              <a:t> </a:t>
            </a:r>
            <a:r>
              <a:rPr lang="cs-CZ" dirty="0" err="1"/>
              <a:t>resolution</a:t>
            </a:r>
            <a:r>
              <a:rPr lang="cs-CZ" dirty="0"/>
              <a:t> – do principů zakotvené řešení.</a:t>
            </a:r>
          </a:p>
        </p:txBody>
      </p:sp>
    </p:spTree>
    <p:extLst>
      <p:ext uri="{BB962C8B-B14F-4D97-AF65-F5344CB8AC3E}">
        <p14:creationId xmlns:p14="http://schemas.microsoft.com/office/powerpoint/2010/main" val="4021371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0CA28-5358-2DD4-F20B-41274759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terapeutického cíle - REMAP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7E704-8274-78DF-8DF7-3B4026FB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 – </a:t>
            </a:r>
            <a:r>
              <a:rPr lang="cs-CZ" dirty="0" err="1"/>
              <a:t>Reframe</a:t>
            </a:r>
            <a:r>
              <a:rPr lang="cs-CZ" dirty="0"/>
              <a:t> – „Už jste lecčím prošel, leccos jste s nemocí zažil. Současná situace ukazuje, že se nacházíme jinde, než jsme byli dřív. A zdá se, že další léčba by byla příliš </a:t>
            </a:r>
            <a:r>
              <a:rPr lang="cs-CZ" dirty="0" err="1"/>
              <a:t>zatěžujicí</a:t>
            </a:r>
            <a:r>
              <a:rPr lang="cs-CZ" dirty="0"/>
              <a:t>/nepřinesla by to, co jste čekal.“</a:t>
            </a:r>
          </a:p>
          <a:p>
            <a:r>
              <a:rPr lang="cs-CZ" dirty="0"/>
              <a:t>Byli jsme někde v rámci terapeutického plánu, a teď jsme zase jinde.</a:t>
            </a:r>
          </a:p>
        </p:txBody>
      </p:sp>
    </p:spTree>
    <p:extLst>
      <p:ext uri="{BB962C8B-B14F-4D97-AF65-F5344CB8AC3E}">
        <p14:creationId xmlns:p14="http://schemas.microsoft.com/office/powerpoint/2010/main" val="842157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5DAB4-4B29-3EAD-7B07-41F4050B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terapeutického cíle - REMAP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DF91E4-EEBC-BB3E-F829-FBC68E6B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 – </a:t>
            </a:r>
            <a:r>
              <a:rPr lang="cs-CZ" dirty="0" err="1"/>
              <a:t>Emotions</a:t>
            </a:r>
            <a:r>
              <a:rPr lang="cs-CZ" dirty="0"/>
              <a:t> – očekávat emoce. „Je těžké slyšet něco takového“</a:t>
            </a:r>
          </a:p>
        </p:txBody>
      </p:sp>
    </p:spTree>
    <p:extLst>
      <p:ext uri="{BB962C8B-B14F-4D97-AF65-F5344CB8AC3E}">
        <p14:creationId xmlns:p14="http://schemas.microsoft.com/office/powerpoint/2010/main" val="240380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DA916-C780-E581-EF52-5CEF602F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terapeutického cíle - REMAP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25048-786F-533F-4774-9D52EAB5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 – Map – zmapuj, co je teď pro pacienta důležité.</a:t>
            </a:r>
          </a:p>
          <a:p>
            <a:r>
              <a:rPr lang="cs-CZ" dirty="0"/>
              <a:t>„Co vám v této době/současnosti dělá radost? Co je pro vás v tomto omezeném čase důležité?“</a:t>
            </a:r>
          </a:p>
        </p:txBody>
      </p:sp>
    </p:spTree>
    <p:extLst>
      <p:ext uri="{BB962C8B-B14F-4D97-AF65-F5344CB8AC3E}">
        <p14:creationId xmlns:p14="http://schemas.microsoft.com/office/powerpoint/2010/main" val="3950061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DA916-C780-E581-EF52-5CEF602F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terapeutického cíle - REMAP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25048-786F-533F-4774-9D52EAB5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– </a:t>
            </a:r>
            <a:r>
              <a:rPr lang="cs-CZ" dirty="0" err="1"/>
              <a:t>Align</a:t>
            </a:r>
            <a:r>
              <a:rPr lang="cs-CZ" dirty="0"/>
              <a:t> – propoj nynější nové pacientovy cíle s možnostmi medicíny.</a:t>
            </a:r>
          </a:p>
          <a:p>
            <a:r>
              <a:rPr lang="cs-CZ" dirty="0"/>
              <a:t>„říkáte, že chcete být doma, a že už se nechcete vracet, kdyby se Vám doma přitížilo“.</a:t>
            </a:r>
          </a:p>
        </p:txBody>
      </p:sp>
    </p:spTree>
    <p:extLst>
      <p:ext uri="{BB962C8B-B14F-4D97-AF65-F5344CB8AC3E}">
        <p14:creationId xmlns:p14="http://schemas.microsoft.com/office/powerpoint/2010/main" val="1818377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DA916-C780-E581-EF52-5CEF602F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terapeutického cíle - REMAP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25048-786F-533F-4774-9D52EAB5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 – </a:t>
            </a:r>
            <a:r>
              <a:rPr lang="cs-CZ" dirty="0" err="1"/>
              <a:t>Propose</a:t>
            </a:r>
            <a:r>
              <a:rPr lang="cs-CZ" dirty="0"/>
              <a:t> a </a:t>
            </a:r>
            <a:r>
              <a:rPr lang="cs-CZ" dirty="0" err="1"/>
              <a:t>Plan</a:t>
            </a:r>
            <a:r>
              <a:rPr lang="cs-CZ" dirty="0"/>
              <a:t> – navrhni plán. „Z toho, co říkáte, vyplývá, že další plán by mohl být takový […doplň]? Dává Vám to smysl?</a:t>
            </a:r>
          </a:p>
          <a:p>
            <a:r>
              <a:rPr lang="cs-CZ" dirty="0"/>
              <a:t>Co řeknete doma?“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712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Sdělení špatné zprávy</a:t>
            </a:r>
            <a:br>
              <a:rPr lang="cs-CZ" dirty="0"/>
            </a:br>
            <a:r>
              <a:rPr lang="cs-CZ" dirty="0"/>
              <a:t>SPIKES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83391"/>
      </p:ext>
    </p:extLst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SPIKES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100" dirty="0"/>
              <a:t>WALTER F. BAILE, ROBERT BUCKMAN, RENATO LENZI, GARY GLOBER,</a:t>
            </a:r>
            <a:r>
              <a:rPr lang="cs-CZ" sz="2100" dirty="0"/>
              <a:t> </a:t>
            </a:r>
            <a:r>
              <a:rPr lang="it-IT" sz="2100" dirty="0"/>
              <a:t>ESTELA A. BEALE, ANDRZEJ P. KUDELKA</a:t>
            </a:r>
            <a:r>
              <a:rPr lang="cs-CZ" sz="2100" dirty="0"/>
              <a:t>: </a:t>
            </a:r>
            <a:r>
              <a:rPr lang="en-US" sz="2100" dirty="0"/>
              <a:t>SPIKES—A Six-Step Protocol for Delivering Bad News:</a:t>
            </a:r>
            <a:r>
              <a:rPr lang="cs-CZ" sz="2100" dirty="0"/>
              <a:t> </a:t>
            </a:r>
            <a:r>
              <a:rPr lang="en-US" sz="2100" dirty="0"/>
              <a:t>Application to the Patient with Cancer</a:t>
            </a:r>
            <a:r>
              <a:rPr lang="cs-CZ" sz="2100" dirty="0"/>
              <a:t>.</a:t>
            </a:r>
          </a:p>
          <a:p>
            <a:endParaRPr lang="cs-CZ" dirty="0"/>
          </a:p>
          <a:p>
            <a:r>
              <a:rPr lang="cs-CZ" dirty="0"/>
              <a:t>S – </a:t>
            </a:r>
            <a:r>
              <a:rPr lang="cs-CZ" b="1" dirty="0" err="1"/>
              <a:t>Setting</a:t>
            </a:r>
            <a:r>
              <a:rPr lang="cs-CZ" b="1" dirty="0"/>
              <a:t> Up</a:t>
            </a:r>
          </a:p>
          <a:p>
            <a:r>
              <a:rPr lang="cs-CZ" dirty="0"/>
              <a:t>P – </a:t>
            </a:r>
            <a:r>
              <a:rPr lang="cs-CZ" b="1" dirty="0" err="1"/>
              <a:t>Perception</a:t>
            </a:r>
            <a:endParaRPr lang="cs-CZ" b="1" dirty="0"/>
          </a:p>
          <a:p>
            <a:r>
              <a:rPr lang="cs-CZ" dirty="0"/>
              <a:t>I –  </a:t>
            </a:r>
            <a:r>
              <a:rPr lang="cs-CZ" sz="2400" dirty="0" err="1"/>
              <a:t>Obtaining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Patient`s</a:t>
            </a:r>
            <a:r>
              <a:rPr lang="cs-CZ" sz="2400" dirty="0"/>
              <a:t> </a:t>
            </a:r>
            <a:r>
              <a:rPr lang="cs-CZ" b="1" dirty="0" err="1"/>
              <a:t>Invitation</a:t>
            </a:r>
            <a:endParaRPr lang="cs-CZ" b="1" dirty="0"/>
          </a:p>
          <a:p>
            <a:r>
              <a:rPr lang="cs-CZ" dirty="0"/>
              <a:t>K – </a:t>
            </a:r>
            <a:r>
              <a:rPr lang="cs-CZ" sz="2400" dirty="0" err="1"/>
              <a:t>Giving</a:t>
            </a:r>
            <a:r>
              <a:rPr lang="cs-CZ" dirty="0"/>
              <a:t> </a:t>
            </a:r>
            <a:r>
              <a:rPr lang="cs-CZ" b="1" dirty="0" err="1"/>
              <a:t>Knowledge</a:t>
            </a:r>
            <a:r>
              <a:rPr lang="cs-CZ" dirty="0"/>
              <a:t> </a:t>
            </a:r>
            <a:r>
              <a:rPr lang="cs-CZ" sz="2400" dirty="0"/>
              <a:t>and </a:t>
            </a:r>
            <a:r>
              <a:rPr lang="cs-CZ" sz="2400" dirty="0" err="1"/>
              <a:t>Information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</a:t>
            </a:r>
            <a:endParaRPr lang="cs-CZ" dirty="0"/>
          </a:p>
          <a:p>
            <a:r>
              <a:rPr lang="cs-CZ" dirty="0"/>
              <a:t>E – </a:t>
            </a:r>
            <a:r>
              <a:rPr lang="cs-CZ" sz="2400" dirty="0" err="1"/>
              <a:t>Addressing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Patient`s</a:t>
            </a:r>
            <a:r>
              <a:rPr lang="cs-CZ" sz="2400" dirty="0"/>
              <a:t> </a:t>
            </a:r>
            <a:r>
              <a:rPr lang="cs-CZ" b="1" dirty="0" err="1"/>
              <a:t>Emotions</a:t>
            </a:r>
            <a:r>
              <a:rPr lang="cs-CZ" dirty="0"/>
              <a:t> </a:t>
            </a:r>
            <a:r>
              <a:rPr lang="cs-CZ" sz="2400" dirty="0" err="1"/>
              <a:t>with</a:t>
            </a:r>
            <a:r>
              <a:rPr lang="cs-CZ" dirty="0"/>
              <a:t> </a:t>
            </a:r>
            <a:r>
              <a:rPr lang="cs-CZ" b="1" dirty="0" err="1"/>
              <a:t>Emphatic</a:t>
            </a:r>
            <a:r>
              <a:rPr lang="cs-CZ" dirty="0"/>
              <a:t> </a:t>
            </a:r>
            <a:r>
              <a:rPr lang="cs-CZ" sz="2400" dirty="0" err="1"/>
              <a:t>Responses</a:t>
            </a:r>
            <a:endParaRPr lang="cs-CZ" sz="2400" dirty="0"/>
          </a:p>
          <a:p>
            <a:r>
              <a:rPr lang="cs-CZ" dirty="0"/>
              <a:t>S – </a:t>
            </a:r>
            <a:r>
              <a:rPr lang="cs-CZ" b="1" dirty="0" err="1"/>
              <a:t>Strategy</a:t>
            </a:r>
            <a:r>
              <a:rPr lang="cs-CZ" dirty="0"/>
              <a:t> and </a:t>
            </a:r>
            <a:r>
              <a:rPr lang="cs-CZ" b="1" dirty="0" err="1"/>
              <a:t>Summary</a:t>
            </a:r>
            <a:endParaRPr lang="cs-CZ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387651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– </a:t>
            </a:r>
            <a:r>
              <a:rPr lang="cs-CZ" b="1" dirty="0" err="1"/>
              <a:t>Setting</a:t>
            </a:r>
            <a:r>
              <a:rPr lang="cs-CZ" b="1" dirty="0"/>
              <a:t> 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Zajistit (</a:t>
            </a:r>
            <a:r>
              <a:rPr lang="cs-CZ" dirty="0" err="1"/>
              <a:t>semi</a:t>
            </a:r>
            <a:r>
              <a:rPr lang="cs-CZ" dirty="0"/>
              <a:t>)privátní prostor – místnost, zástěna.</a:t>
            </a:r>
          </a:p>
          <a:p>
            <a:r>
              <a:rPr lang="cs-CZ" dirty="0"/>
              <a:t>Přizvat všechny, kdo jsou v konkrétní situaci nějak důležití (především volba pacienta).</a:t>
            </a:r>
          </a:p>
          <a:p>
            <a:r>
              <a:rPr lang="cs-CZ" dirty="0"/>
              <a:t>Posadit se</a:t>
            </a:r>
          </a:p>
          <a:p>
            <a:r>
              <a:rPr lang="cs-CZ" dirty="0"/>
              <a:t>Navázat vztah – oční kontakt, zrcadlení, dotyk.</a:t>
            </a:r>
          </a:p>
          <a:p>
            <a:r>
              <a:rPr lang="cs-CZ" dirty="0"/>
              <a:t>Časový limit – informovat pacienta o svém časovém limitu (mám třeba 40 min…), zabránit vyrušování (v tom čase mě zastoupí kolega  - telefon, pager)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870933"/>
      </p:ext>
    </p:extLst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 – </a:t>
            </a:r>
            <a:r>
              <a:rPr lang="cs-CZ" b="1" dirty="0" err="1"/>
              <a:t>Perception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tell</a:t>
            </a:r>
            <a:r>
              <a:rPr lang="cs-CZ" dirty="0"/>
              <a:t>, </a:t>
            </a:r>
            <a:r>
              <a:rPr lang="cs-CZ" dirty="0" err="1"/>
              <a:t>ask</a:t>
            </a:r>
            <a:r>
              <a:rPr lang="cs-CZ" dirty="0"/>
              <a:t> (ptej se, než začneš sám mluvit).</a:t>
            </a:r>
          </a:p>
          <a:p>
            <a:r>
              <a:rPr lang="cs-CZ" dirty="0"/>
              <a:t>„Co víte o své nemoci?“</a:t>
            </a:r>
          </a:p>
          <a:p>
            <a:r>
              <a:rPr lang="cs-CZ" dirty="0"/>
              <a:t>„Co vám řekli?“</a:t>
            </a:r>
          </a:p>
          <a:p>
            <a:r>
              <a:rPr lang="cs-CZ" dirty="0"/>
              <a:t>Lze tak korigovat nepřesné pochopení pacientovy situace a podat špatnou informaci „pacientovi na míru.“</a:t>
            </a:r>
          </a:p>
          <a:p>
            <a:r>
              <a:rPr lang="cs-CZ" dirty="0"/>
              <a:t>Lze také reagovat na pacientovy obrany vůči špatným informacím (popření, „zbožné přání“, nerealistická očekávání).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848160"/>
      </p:ext>
    </p:extLst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 –  </a:t>
            </a:r>
            <a:r>
              <a:rPr lang="cs-CZ" dirty="0" err="1"/>
              <a:t>Obtaining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Patient`s</a:t>
            </a:r>
            <a:r>
              <a:rPr lang="cs-CZ" dirty="0"/>
              <a:t> </a:t>
            </a:r>
            <a:r>
              <a:rPr lang="cs-CZ" b="1" dirty="0" err="1"/>
              <a:t>Invitation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„Přejete si být informován?“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„Do jaké míry si přejete být informován?“</a:t>
            </a:r>
          </a:p>
          <a:p>
            <a:r>
              <a:rPr lang="cs-CZ" dirty="0"/>
              <a:t>To, že lékař slyší, že pacient chce být plně informován, může být pro lékaře úlevou.</a:t>
            </a:r>
          </a:p>
          <a:p>
            <a:endParaRPr lang="cs-CZ" dirty="0"/>
          </a:p>
          <a:p>
            <a:r>
              <a:rPr lang="cs-CZ" dirty="0"/>
              <a:t>Dva mýty: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Lékař: Kdyby pacient chtěl být informován, řekl by mi to.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Pacient: Kdyby mi chtě lékař něco sdělit, sdělil by mi to.</a:t>
            </a:r>
          </a:p>
          <a:p>
            <a:r>
              <a:rPr lang="cs-CZ" dirty="0"/>
              <a:t>A tak se míjejí.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09356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4F775-ADDA-5F52-23BE-DEB0BA95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3EC13-2D69-2A78-78FC-3E3144FF7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i="0" dirty="0">
                <a:solidFill>
                  <a:srgbClr val="E06000"/>
                </a:solidFill>
                <a:effectLst/>
                <a:latin typeface="Arial" panose="020B0604020202020204" pitchFamily="34" charset="0"/>
              </a:rPr>
              <a:t>Listina základních práv a svobod</a:t>
            </a:r>
          </a:p>
          <a:p>
            <a:pPr algn="just"/>
            <a:endParaRPr lang="cs-CZ" b="1" i="0" dirty="0">
              <a:solidFill>
                <a:srgbClr val="E06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E06000"/>
                </a:solidFill>
                <a:effectLst/>
                <a:latin typeface="Arial" panose="020B0604020202020204" pitchFamily="34" charset="0"/>
              </a:rPr>
              <a:t>Čl. 7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Nedotknutelnost osoby a jejího soukromí je zaručena. Omezena může být jen v případech stanovených zákonem.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Nikdo nesmí být mučen ani podroben krutému, nelidskému nebo ponižujícímu zacházení nebo trestu.</a:t>
            </a:r>
          </a:p>
          <a:p>
            <a:pPr algn="just"/>
            <a:endParaRPr lang="cs-CZ" b="1" dirty="0">
              <a:solidFill>
                <a:srgbClr val="E06000"/>
              </a:solidFill>
              <a:latin typeface="Arial" panose="020B0604020202020204" pitchFamily="34" charset="0"/>
            </a:endParaRPr>
          </a:p>
          <a:p>
            <a:pPr algn="just"/>
            <a:endParaRPr lang="cs-CZ" b="1" i="0" dirty="0">
              <a:solidFill>
                <a:srgbClr val="E06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E06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b="1" i="0" dirty="0">
                <a:solidFill>
                  <a:srgbClr val="E06000"/>
                </a:solidFill>
                <a:effectLst/>
                <a:latin typeface="Arial" panose="020B0604020202020204" pitchFamily="34" charset="0"/>
              </a:rPr>
              <a:t>Čl. 10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Každý má právo, aby byla zachována jeho lidská důstojnost, osobní čest, dobrá pověst a chráněno jeho jméno.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409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 –  </a:t>
            </a:r>
            <a:r>
              <a:rPr lang="cs-CZ" dirty="0" err="1"/>
              <a:t>Obtaining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Patient`s</a:t>
            </a:r>
            <a:r>
              <a:rPr lang="cs-CZ" dirty="0"/>
              <a:t> </a:t>
            </a:r>
            <a:r>
              <a:rPr lang="cs-CZ" b="1" dirty="0" err="1"/>
              <a:t>Invitation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Bývá prospěšné vázat informaci na to, co se právě děje (např. v souvislosti s právě prováděnými vyšetřeními)</a:t>
            </a:r>
          </a:p>
          <a:p>
            <a:r>
              <a:rPr lang="cs-CZ" dirty="0"/>
              <a:t>„Jak si přejete být informován o výsledku vyšetření? Chtěl byste, abych Vám podal všechny informace naráz, nebo jen výsledek vyšetření v souvislosti s léčebným plánem?“</a:t>
            </a:r>
          </a:p>
          <a:p>
            <a:r>
              <a:rPr lang="cs-CZ" dirty="0"/>
              <a:t>Pokud pacient být informován nechce, sdělte mu, že tak může učinit v budoucnu.</a:t>
            </a:r>
          </a:p>
        </p:txBody>
      </p:sp>
    </p:spTree>
    <p:extLst>
      <p:ext uri="{BB962C8B-B14F-4D97-AF65-F5344CB8AC3E}">
        <p14:creationId xmlns:p14="http://schemas.microsoft.com/office/powerpoint/2010/main" val="3096302196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 – </a:t>
            </a:r>
            <a:r>
              <a:rPr lang="cs-CZ" dirty="0" err="1"/>
              <a:t>Giving</a:t>
            </a:r>
            <a:r>
              <a:rPr lang="cs-CZ" dirty="0"/>
              <a:t> </a:t>
            </a:r>
            <a:r>
              <a:rPr lang="cs-CZ" b="1" dirty="0" err="1"/>
              <a:t>Knowledge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Upozorněte pacienta, že přichází špatná zpráva.</a:t>
            </a:r>
          </a:p>
          <a:p>
            <a:r>
              <a:rPr lang="cs-CZ" dirty="0"/>
              <a:t>„Bohužel mám pro Vás špatné zprávy.“</a:t>
            </a:r>
          </a:p>
          <a:p>
            <a:r>
              <a:rPr lang="cs-CZ" dirty="0"/>
              <a:t>„Je mi líto, že Vám musím říct, že….“</a:t>
            </a:r>
          </a:p>
          <a:p>
            <a:r>
              <a:rPr lang="cs-CZ" dirty="0"/>
              <a:t>Naladit se na pacientovu úroveň chápání (na pacientův svět).</a:t>
            </a:r>
          </a:p>
          <a:p>
            <a:r>
              <a:rPr lang="cs-CZ" dirty="0"/>
              <a:t>Nepoužívat technický slovník, mluvit česky, nikoliv „doktorsky“.</a:t>
            </a:r>
          </a:p>
          <a:p>
            <a:r>
              <a:rPr lang="cs-CZ" dirty="0"/>
              <a:t>Nepoužívat „nemohu pro Vás nic udělat“, protože to není pravda a pacient může mít ještě jiné cíle, než plnou </a:t>
            </a:r>
            <a:r>
              <a:rPr lang="cs-CZ" dirty="0" err="1"/>
              <a:t>úzdravu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573068"/>
      </p:ext>
    </p:extLst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 – </a:t>
            </a:r>
            <a:r>
              <a:rPr lang="cs-CZ" dirty="0" err="1"/>
              <a:t>Addressing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Patient`s</a:t>
            </a:r>
            <a:r>
              <a:rPr lang="cs-CZ" dirty="0"/>
              <a:t> </a:t>
            </a:r>
            <a:r>
              <a:rPr lang="cs-CZ" b="1" dirty="0" err="1"/>
              <a:t>Emotions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b="1" dirty="0" err="1"/>
              <a:t>Emphatic</a:t>
            </a:r>
            <a:r>
              <a:rPr lang="cs-CZ" dirty="0"/>
              <a:t> </a:t>
            </a:r>
            <a:r>
              <a:rPr lang="cs-CZ" dirty="0" err="1"/>
              <a:t>Responses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Reakce na emoce pacienta bývá nejtěžší částí sdělení.</a:t>
            </a:r>
          </a:p>
          <a:p>
            <a:r>
              <a:rPr lang="cs-CZ" dirty="0"/>
              <a:t>Emoce jsou výrazem zasažení toho, co je pro pacienta cenné. Pokud si ale nejste jistý, zeptejte se.</a:t>
            </a:r>
          </a:p>
          <a:p>
            <a:endParaRPr lang="cs-CZ" dirty="0"/>
          </a:p>
          <a:p>
            <a:r>
              <a:rPr lang="cs-CZ" dirty="0"/>
              <a:t>Empatická reakce má několik fází: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Vnímej emoce pacienta – pláč, smutek, ticho, šok.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Pojmenuj je. Když je pacient smutný, řeknu „chápu, že jste smutný“, když je potichu řeknu „říkám si, co asi cítíte?“.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Pojmenováním emoce umožníme pacientovi vyslovit, z čeho emoce vychází (a tedy co je pro něj důležité) „bojím se, že umřu, že budu trpět…“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Vyjádřete své vlastní emoce: „Taky bych si přál, aby to bylo lepší.“.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Nepokračujte, dokud se emocionální tenze nezklidní.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20429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 – </a:t>
            </a:r>
            <a:r>
              <a:rPr lang="cs-CZ" b="1" dirty="0" err="1"/>
              <a:t>Strategy</a:t>
            </a:r>
            <a:r>
              <a:rPr lang="cs-CZ" dirty="0"/>
              <a:t> and </a:t>
            </a:r>
            <a:r>
              <a:rPr lang="cs-CZ" b="1" dirty="0" err="1"/>
              <a:t>Summary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Pacienti, kteří mají jasný plán pro budoucnost, jsou méně nejistí a méně úzkostliví.</a:t>
            </a:r>
          </a:p>
          <a:p>
            <a:r>
              <a:rPr lang="cs-CZ" dirty="0"/>
              <a:t>Sestavování terapeutického plánu je možné jen tehdy, pokud je na ně pacient připraven.</a:t>
            </a:r>
          </a:p>
          <a:p>
            <a:r>
              <a:rPr lang="cs-CZ" dirty="0"/>
              <a:t>To, že pacientovi navrhneme varianty, pro pacienta také znamená, že bereme v úvahu jeho přání.</a:t>
            </a:r>
          </a:p>
          <a:p>
            <a:r>
              <a:rPr lang="cs-CZ" dirty="0"/>
              <a:t>Pacient tak sdílí odpovědnost za přijatá rozhodnutí.</a:t>
            </a:r>
          </a:p>
          <a:p>
            <a:r>
              <a:rPr lang="cs-CZ" dirty="0"/>
              <a:t>Pokud pacient má nerealistická očekávání („řekněte mi, že umíte zázraky“), pak to, že se ho zeptáme na dosavadní průběh onemocnění „ho vrátí na zem“.</a:t>
            </a:r>
          </a:p>
          <a:p>
            <a:r>
              <a:rPr lang="cs-CZ" dirty="0"/>
              <a:t>Pacient v terapii hledá řešení i jiných problémů – např. ztrátu zaměstnání, neschopnost postarat se o rodinu, strach z bolesti a utrpení, ze ztráty soběstačnosti.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0893"/>
      </p:ext>
    </p:extLst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574676D-E17F-E855-6393-D515E39C4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Rozhovor o pacientovi, který není schopen o sobě rozhodovat</a:t>
            </a:r>
            <a:br>
              <a:rPr lang="cs-CZ" dirty="0"/>
            </a:br>
            <a:r>
              <a:rPr lang="cs-CZ" dirty="0"/>
              <a:t>STADA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F4EA4C5-E61D-67AC-43C4-1AD20C338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099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 - </a:t>
            </a:r>
            <a:r>
              <a:rPr lang="cs-CZ" b="1" dirty="0" err="1"/>
              <a:t>Sit</a:t>
            </a:r>
            <a:r>
              <a:rPr lang="cs-CZ" b="1" dirty="0"/>
              <a:t> </a:t>
            </a:r>
            <a:r>
              <a:rPr lang="cs-CZ" b="1" dirty="0" err="1"/>
              <a:t>down</a:t>
            </a:r>
            <a:endParaRPr lang="cs-CZ" b="1" dirty="0"/>
          </a:p>
          <a:p>
            <a:r>
              <a:rPr lang="cs-CZ" dirty="0"/>
              <a:t>To, že se účastníci setkání posadí, pozitivně rozrušuje běžný provoz oddělení a nemocničního pokoje, neboť během dne vstoupí do pokoje mnoho personálu, většinou v bílém plášti a většina rozhovorů se odehrává ve stoje.</a:t>
            </a:r>
          </a:p>
          <a:p>
            <a:r>
              <a:rPr lang="cs-CZ" dirty="0"/>
              <a:t>Posazení se tento stereotyp narušuje a vytváří jakýsi </a:t>
            </a:r>
            <a:r>
              <a:rPr lang="cs-CZ" dirty="0" err="1"/>
              <a:t>semiprivátní</a:t>
            </a:r>
            <a:r>
              <a:rPr lang="cs-CZ" dirty="0"/>
              <a:t> prostor pro rozhovor. </a:t>
            </a:r>
          </a:p>
          <a:p>
            <a:r>
              <a:rPr lang="cs-CZ" dirty="0"/>
              <a:t>Posazení také symbolizuje čas vyhrazený k soustředění, a nabízí určitou jistotu v soustředění se na téma.</a:t>
            </a:r>
          </a:p>
        </p:txBody>
      </p:sp>
    </p:spTree>
    <p:extLst>
      <p:ext uri="{BB962C8B-B14F-4D97-AF65-F5344CB8AC3E}">
        <p14:creationId xmlns:p14="http://schemas.microsoft.com/office/powerpoint/2010/main" val="3173309402"/>
      </p:ext>
    </p:extLst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T – </a:t>
            </a:r>
            <a:r>
              <a:rPr lang="cs-CZ" b="1" dirty="0" err="1"/>
              <a:t>Tell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Mama</a:t>
            </a:r>
          </a:p>
          <a:p>
            <a:r>
              <a:rPr lang="cs-CZ" dirty="0"/>
              <a:t>Stejně jako je třeba znát medicínská fakta, je také potřebné  dát prostor rodině, pokud má představit pacienta. </a:t>
            </a:r>
          </a:p>
          <a:p>
            <a:r>
              <a:rPr lang="cs-CZ" dirty="0"/>
              <a:t>Je to rodina, kdo je expertem na pacienta, nikoliv lékař. Lékařova expertní role se týká diagnostiky, terapie, prognózy.</a:t>
            </a:r>
          </a:p>
          <a:p>
            <a:r>
              <a:rPr lang="cs-CZ" dirty="0"/>
              <a:t>To, že se ze skupiny kolem pacienta stane stejně expertní skupina, jako je skupina zdravotníků, pomáhá vyvažovat jejich vzájemný vztah. Tento aspekt poskytuje ještě moment, kdy je rodina oslovena jako první.</a:t>
            </a:r>
          </a:p>
          <a:p>
            <a:pPr marL="82296" indent="0">
              <a:buNone/>
            </a:pP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16605"/>
      </p:ext>
    </p:extLst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A – </a:t>
            </a:r>
            <a:r>
              <a:rPr lang="cs-CZ" b="1" dirty="0" err="1"/>
              <a:t>Admire</a:t>
            </a:r>
            <a:endParaRPr lang="cs-CZ" b="1" dirty="0"/>
          </a:p>
          <a:p>
            <a:r>
              <a:rPr lang="cs-CZ" dirty="0"/>
              <a:t>vyjádření uznání. </a:t>
            </a:r>
          </a:p>
          <a:p>
            <a:r>
              <a:rPr lang="cs-CZ" dirty="0"/>
              <a:t>Uznání je další z dovedností posilující v účastnících setkání pocit, že jsou uznáni a oceněni. </a:t>
            </a:r>
          </a:p>
          <a:p>
            <a:r>
              <a:rPr lang="cs-CZ" dirty="0"/>
              <a:t>Může znít například takto: </a:t>
            </a:r>
          </a:p>
          <a:p>
            <a:r>
              <a:rPr lang="cs-CZ" dirty="0"/>
              <a:t>„Velmi oceňuji, že jste si našli čas a přišli v takto tak obtížné situaci, protože jste to vy, kdo toho o vaší mamince víte nejvíce. </a:t>
            </a:r>
            <a:r>
              <a:rPr lang="cs-CZ" b="1" dirty="0"/>
              <a:t>My všichni jsme vůči ní cizí a vy nám můžete pomoci objevit, jaké jsou její hodnoty, co je pro ni důležité a co by si v této situaci přála.</a:t>
            </a:r>
            <a:r>
              <a:rPr lang="cs-CZ" dirty="0"/>
              <a:t>“</a:t>
            </a:r>
            <a:r>
              <a:rPr lang="cs-CZ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6329996"/>
      </p:ext>
    </p:extLst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D – </a:t>
            </a:r>
            <a:r>
              <a:rPr lang="cs-CZ" b="1" dirty="0" err="1"/>
              <a:t>Discuss</a:t>
            </a:r>
            <a:endParaRPr lang="cs-CZ" b="1" dirty="0"/>
          </a:p>
          <a:p>
            <a:r>
              <a:rPr lang="cs-CZ" dirty="0"/>
              <a:t>V tento moment zdravotnický tým představí medicínská fakta – diagnózu, prognózu, alternativy léčby, i další jiné cesty, které by mohly vést ke zlepšení pacientova stavu, nebo případně i ke zhoršení jeho stavu a smrti. </a:t>
            </a:r>
          </a:p>
          <a:p>
            <a:r>
              <a:rPr lang="cs-CZ" dirty="0"/>
              <a:t>Je však také třeba zdůraznit, že medicínská fakta nejsou nijaká stálá fakta, že se proměňuji, že se proměňuje jejich interpretace, tedy význam a smysl. </a:t>
            </a:r>
          </a:p>
          <a:p>
            <a:r>
              <a:rPr lang="cs-CZ" dirty="0"/>
              <a:t>Je také důležité mluvit o nejistotě, která je často těmto faktům vlastní. 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9279589"/>
      </p:ext>
    </p:extLst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prakticky? – Strategie STADA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 – </a:t>
            </a:r>
            <a:r>
              <a:rPr lang="cs-CZ" b="1" dirty="0" err="1"/>
              <a:t>Ask</a:t>
            </a:r>
            <a:endParaRPr lang="cs-CZ" b="1" dirty="0"/>
          </a:p>
          <a:p>
            <a:r>
              <a:rPr lang="cs-CZ" b="1" dirty="0"/>
              <a:t>Ptej se</a:t>
            </a:r>
          </a:p>
          <a:p>
            <a:r>
              <a:rPr lang="cs-CZ" dirty="0"/>
              <a:t>V tento moment </a:t>
            </a:r>
            <a:r>
              <a:rPr lang="cs-CZ" b="1" dirty="0"/>
              <a:t>má být znovu oslovena rodina s otázkou, co by maminka chtěla, kdyby nám to mohla říct. </a:t>
            </a:r>
          </a:p>
          <a:p>
            <a:r>
              <a:rPr lang="cs-CZ" dirty="0"/>
              <a:t>Tak je možné tuto diskuzi zahájit a přejít potom k tématům, jako je životní styl, hodnoty a preference, jak se vztahují k možnostem, které jsou dostupné.</a:t>
            </a: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513769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Německo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de-DE" b="1" dirty="0"/>
              <a:t>I. Die Grundrechte</a:t>
            </a:r>
          </a:p>
          <a:p>
            <a:r>
              <a:rPr lang="de-DE" b="1" dirty="0"/>
              <a:t>Artikel 1</a:t>
            </a:r>
          </a:p>
          <a:p>
            <a:r>
              <a:rPr lang="de-DE" dirty="0"/>
              <a:t>(1) Die Würde des Menschen ist unantastbar. Sie zu achten und zu schützen ist Verpflichtung aller staatlichen Gewalt.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59414"/>
      </p:ext>
    </p:extLst>
  </p:cSld>
  <p:clrMapOvr>
    <a:masterClrMapping/>
  </p:clrMapOvr>
  <p:transition spd="slow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Jonsen, </a:t>
            </a:r>
            <a:r>
              <a:rPr lang="cs-CZ" dirty="0" err="1"/>
              <a:t>Siegler</a:t>
            </a:r>
            <a:r>
              <a:rPr lang="cs-CZ" dirty="0"/>
              <a:t>, </a:t>
            </a:r>
            <a:r>
              <a:rPr lang="cs-CZ" dirty="0" err="1"/>
              <a:t>Winslade</a:t>
            </a:r>
            <a:r>
              <a:rPr lang="cs-CZ" dirty="0"/>
              <a:t>: </a:t>
            </a:r>
            <a:r>
              <a:rPr lang="cs-CZ" dirty="0" err="1"/>
              <a:t>Clinical</a:t>
            </a:r>
            <a:r>
              <a:rPr lang="cs-CZ" dirty="0"/>
              <a:t> Ethics. A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in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8th. </a:t>
            </a:r>
            <a:r>
              <a:rPr lang="cs-CZ" dirty="0" err="1"/>
              <a:t>Edition</a:t>
            </a:r>
            <a:r>
              <a:rPr lang="cs-CZ" dirty="0"/>
              <a:t>.</a:t>
            </a:r>
          </a:p>
          <a:p>
            <a:r>
              <a:rPr lang="cs-CZ" dirty="0"/>
              <a:t>A. </a:t>
            </a:r>
            <a:r>
              <a:rPr lang="cs-CZ" dirty="0" err="1"/>
              <a:t>Volandez</a:t>
            </a:r>
            <a:r>
              <a:rPr lang="cs-CZ" dirty="0"/>
              <a:t>: Umění rozhovoru na konci života.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7623"/>
      </p:ext>
    </p:extLst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pozornost!!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Jaromir.matejek@lf3.cuni.cz</a:t>
            </a:r>
          </a:p>
          <a:p>
            <a:r>
              <a:rPr lang="cs-CZ" dirty="0"/>
              <a:t>Tel.: 605 56 23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05067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r>
              <a:rPr lang="cs-CZ" dirty="0"/>
              <a:t>Lidská důstojnost je nejen obecný pojem, ale také pojem </a:t>
            </a:r>
            <a:r>
              <a:rPr lang="cs-CZ" b="1" dirty="0"/>
              <a:t>osobní.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84809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Našim úkolem je vědět, </a:t>
            </a:r>
            <a:r>
              <a:rPr lang="cs-CZ" b="1" dirty="0"/>
              <a:t>co náš konkrétní pacient považuje za, pro něj naprosto konkrétně, důstojné nebo nedůstojné.</a:t>
            </a:r>
          </a:p>
          <a:p>
            <a:endParaRPr lang="cs-CZ" b="1" dirty="0"/>
          </a:p>
          <a:p>
            <a:r>
              <a:rPr lang="cs-CZ" dirty="0"/>
              <a:t>Otázka je, jak se to dozvíme?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Zeptáme se 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Dříve vyslovená přání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Názor rodiny na to, co pacient pro sebe považuje za důstojné nebo nedůstojné.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73714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Je třeba zdůvodnit a prokázat, jakou představu jsme měli o pacientově lidské důstojnosti, a jak konkrétně jsme postupovali, abychom ji naplnili.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06207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Transparentnost a kontrolovatelnost procesu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Transparentnost – čitelnost a vnější kontrolovatelnost procesu a výsledku rozhodování.</a:t>
            </a:r>
          </a:p>
          <a:p>
            <a:r>
              <a:rPr lang="cs-CZ" dirty="0"/>
              <a:t>Do dokumentace explicitně popsat strukturu a obsah rozhodování tak, aby byl celý proces kontrolovatelný, ověřitelný a proto uvěřitelný a přesvědčivý.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18283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End-</a:t>
            </a:r>
            <a:r>
              <a:rPr lang="cs-CZ" dirty="0" err="1"/>
              <a:t>of</a:t>
            </a:r>
            <a:r>
              <a:rPr lang="cs-CZ" dirty="0"/>
              <a:t>-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(rozhodování na konci života):</a:t>
            </a:r>
          </a:p>
          <a:p>
            <a:r>
              <a:rPr lang="cs-CZ" dirty="0"/>
              <a:t>Komplex rozhodnutí činěných v souvislosti s koncem života.</a:t>
            </a:r>
          </a:p>
          <a:p>
            <a:r>
              <a:rPr lang="cs-CZ" dirty="0"/>
              <a:t>Nejde ani tak o konkrétní podobu výsledku (budeme odpojovat/nebudeme odpojovat), ale o volbu správného postupu. </a:t>
            </a:r>
          </a:p>
          <a:p>
            <a:r>
              <a:rPr lang="cs-CZ" dirty="0"/>
              <a:t>„Jde o proces, a ne až tak o výsledek.“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01753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2233</Words>
  <Application>Microsoft Office PowerPoint</Application>
  <PresentationFormat>Předvádění na obrazovce (4:3)</PresentationFormat>
  <Paragraphs>207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sady Office</vt:lpstr>
      <vt:lpstr>End-of-Life Decisions</vt:lpstr>
      <vt:lpstr>Proč to děláme?</vt:lpstr>
      <vt:lpstr>Česko</vt:lpstr>
      <vt:lpstr>Německo</vt:lpstr>
      <vt:lpstr>Prezentace aplikace PowerPoint</vt:lpstr>
      <vt:lpstr>Prezentace aplikace PowerPoint</vt:lpstr>
      <vt:lpstr>Prezentace aplikace PowerPoint</vt:lpstr>
      <vt:lpstr>Transparentnost a kontrolovatelnost procesu</vt:lpstr>
      <vt:lpstr>End-of-Life Decisions</vt:lpstr>
      <vt:lpstr>End-of-life decisions…. proces</vt:lpstr>
      <vt:lpstr>A. Cíle terapie</vt:lpstr>
      <vt:lpstr>A. Cíle terapie</vt:lpstr>
      <vt:lpstr>B. Autonomie pacienta</vt:lpstr>
      <vt:lpstr>C. Medicínské souvislosti</vt:lpstr>
      <vt:lpstr>1. Medicínská indikace</vt:lpstr>
      <vt:lpstr>2. Nenasazování a ukončování terapie</vt:lpstr>
      <vt:lpstr>3. Princip dvojího účinku</vt:lpstr>
      <vt:lpstr>Komunikační strategie</vt:lpstr>
      <vt:lpstr>Změna terapeutického cíle REMAP</vt:lpstr>
      <vt:lpstr>Změna terapeutického cíle - REMAP</vt:lpstr>
      <vt:lpstr>Změna terapeutického cíle - REMAP</vt:lpstr>
      <vt:lpstr>Změna terapeutického cíle - REMAP</vt:lpstr>
      <vt:lpstr>Změna terapeutického cíle - REMAP</vt:lpstr>
      <vt:lpstr>Změna terapeutického cíle - REMAP</vt:lpstr>
      <vt:lpstr>Sdělení špatné zprávy SPIKES</vt:lpstr>
      <vt:lpstr>Strategie SPIKES</vt:lpstr>
      <vt:lpstr>S – Setting Up</vt:lpstr>
      <vt:lpstr>P – Perception</vt:lpstr>
      <vt:lpstr>I –  Obtaining the Patient`s Invitation</vt:lpstr>
      <vt:lpstr>I –  Obtaining the Patient`s Invitation</vt:lpstr>
      <vt:lpstr>K – Giving Knowledge and Information to the Patient</vt:lpstr>
      <vt:lpstr>E – Addressing the Patient`s Emotions with Emphatic Responses</vt:lpstr>
      <vt:lpstr>S – Strategy and Summary</vt:lpstr>
      <vt:lpstr>Rozhovor o pacientovi, který není schopen o sobě rozhodovat STADA</vt:lpstr>
      <vt:lpstr>Jak prakticky? – Strategie STADA</vt:lpstr>
      <vt:lpstr>Jak prakticky? – Strategie STADA</vt:lpstr>
      <vt:lpstr>Jak prakticky? – Strategie STADA</vt:lpstr>
      <vt:lpstr>Jak prakticky? – Strategie STADA</vt:lpstr>
      <vt:lpstr>Jak prakticky? – Strategie STADA</vt:lpstr>
      <vt:lpstr>Doporučení literatura</vt:lpstr>
      <vt:lpstr>Děkuji za pozornost!!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Jaromír Matějek</dc:creator>
  <cp:lastModifiedBy>MATĚJEK Jaromír MUDr.Ph.D.Th.D.</cp:lastModifiedBy>
  <cp:revision>40</cp:revision>
  <dcterms:created xsi:type="dcterms:W3CDTF">2017-02-06T08:59:23Z</dcterms:created>
  <dcterms:modified xsi:type="dcterms:W3CDTF">2023-11-16T10:56:51Z</dcterms:modified>
</cp:coreProperties>
</file>